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07" r:id="rId43"/>
    <p:sldId id="297" r:id="rId44"/>
    <p:sldId id="298" r:id="rId45"/>
    <p:sldId id="299" r:id="rId46"/>
    <p:sldId id="300" r:id="rId47"/>
    <p:sldId id="301" r:id="rId48"/>
    <p:sldId id="302" r:id="rId49"/>
    <p:sldId id="303" r:id="rId50"/>
    <p:sldId id="304" r:id="rId51"/>
    <p:sldId id="305" r:id="rId52"/>
    <p:sldId id="306" r:id="rId53"/>
  </p:sldIdLst>
  <p:sldSz cx="18288000" cy="10287000"/>
  <p:notesSz cx="6858000" cy="9144000"/>
  <p:embeddedFontLst>
    <p:embeddedFont>
      <p:font typeface="Arimo Bold" panose="020B0704020202020204" pitchFamily="34" charset="0"/>
      <p:regular r:id="rId54"/>
      <p:bold r:id="rId55"/>
    </p:embeddedFont>
    <p:embeddedFont>
      <p:font typeface="Calibri" panose="020F0502020204030204" pitchFamily="34" charset="0"/>
      <p:regular r:id="rId56"/>
      <p:bold r:id="rId57"/>
      <p:italic r:id="rId58"/>
      <p:boldItalic r:id="rId59"/>
    </p:embeddedFont>
    <p:embeddedFont>
      <p:font typeface="Fredoka One" panose="02000000000000000000" pitchFamily="2" charset="77"/>
      <p:regular r:id="rId60"/>
    </p:embeddedFont>
    <p:embeddedFont>
      <p:font typeface="Helveticish Bold" panose="020B0704020202020204" pitchFamily="34" charset="0"/>
      <p:regular r:id="rId61"/>
      <p:bold r:id="rId62"/>
    </p:embeddedFont>
    <p:embeddedFont>
      <p:font typeface="Noto Serif" panose="02020600060500020200" pitchFamily="18" charset="0"/>
      <p:regular r:id="rId63"/>
      <p:italic r:id="rId64"/>
    </p:embeddedFont>
    <p:embeddedFont>
      <p:font typeface="Noto Serif Bold" panose="02020800060500020200" pitchFamily="18" charset="0"/>
      <p:regular r:id="rId65"/>
      <p:bold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5" autoAdjust="0"/>
    <p:restoredTop sz="94651" autoAdjust="0"/>
  </p:normalViewPr>
  <p:slideViewPr>
    <p:cSldViewPr>
      <p:cViewPr varScale="1">
        <p:scale>
          <a:sx n="95" d="100"/>
          <a:sy n="95" d="100"/>
        </p:scale>
        <p:origin x="26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326117"/>
            <a:ext cx="15506107" cy="3678600"/>
          </a:xfrm>
          <a:prstGeom prst="rect">
            <a:avLst/>
          </a:prstGeom>
        </p:spPr>
        <p:txBody>
          <a:bodyPr lIns="0" tIns="0" rIns="0" bIns="0" rtlCol="0" anchor="t">
            <a:spAutoFit/>
          </a:bodyPr>
          <a:lstStyle/>
          <a:p>
            <a:pPr algn="ctr">
              <a:lnSpc>
                <a:spcPts val="14616"/>
              </a:lnSpc>
            </a:pPr>
            <a:r>
              <a:rPr lang="en-US" sz="11692" spc="-350">
                <a:solidFill>
                  <a:srgbClr val="1C1D20"/>
                </a:solidFill>
                <a:latin typeface="Noto Serif Bold"/>
              </a:rPr>
              <a:t>INTRODUCTION TO</a:t>
            </a:r>
          </a:p>
          <a:p>
            <a:pPr algn="ctr">
              <a:lnSpc>
                <a:spcPts val="14616"/>
              </a:lnSpc>
            </a:pPr>
            <a:r>
              <a:rPr lang="en-US" sz="11692" spc="-350">
                <a:solidFill>
                  <a:srgbClr val="1C1D20"/>
                </a:solidFill>
                <a:latin typeface="Noto Serif Bold"/>
              </a:rPr>
              <a:t>MACHINE LEARNING</a:t>
            </a:r>
          </a:p>
        </p:txBody>
      </p:sp>
      <p:sp>
        <p:nvSpPr>
          <p:cNvPr id="3" name="AutoShape 3"/>
          <p:cNvSpPr/>
          <p:nvPr/>
        </p:nvSpPr>
        <p:spPr>
          <a:xfrm>
            <a:off x="-685800" y="8965606"/>
            <a:ext cx="19659600" cy="0"/>
          </a:xfrm>
          <a:prstGeom prst="line">
            <a:avLst/>
          </a:prstGeom>
          <a:ln w="9525" cap="rnd">
            <a:solidFill>
              <a:srgbClr val="1C1D20"/>
            </a:solidFill>
            <a:prstDash val="solid"/>
            <a:headEnd type="none" w="sm" len="sm"/>
            <a:tailEnd type="none" w="sm" len="sm"/>
          </a:ln>
        </p:spPr>
        <p:txBody>
          <a:bodyPr/>
          <a:lstStyle/>
          <a:p>
            <a:endParaRPr lang="en-VN"/>
          </a:p>
        </p:txBody>
      </p:sp>
      <p:sp>
        <p:nvSpPr>
          <p:cNvPr id="4" name="Freeform 4"/>
          <p:cNvSpPr/>
          <p:nvPr/>
        </p:nvSpPr>
        <p:spPr>
          <a:xfrm>
            <a:off x="15357232" y="384644"/>
            <a:ext cx="2372204" cy="1310643"/>
          </a:xfrm>
          <a:custGeom>
            <a:avLst/>
            <a:gdLst/>
            <a:ahLst/>
            <a:cxnLst/>
            <a:rect l="l" t="t" r="r" b="b"/>
            <a:pathLst>
              <a:path w="2372204" h="1310643">
                <a:moveTo>
                  <a:pt x="0" y="0"/>
                </a:moveTo>
                <a:lnTo>
                  <a:pt x="2372205" y="0"/>
                </a:lnTo>
                <a:lnTo>
                  <a:pt x="2372205" y="1310643"/>
                </a:lnTo>
                <a:lnTo>
                  <a:pt x="0" y="1310643"/>
                </a:lnTo>
                <a:lnTo>
                  <a:pt x="0" y="0"/>
                </a:lnTo>
                <a:close/>
              </a:path>
            </a:pathLst>
          </a:custGeom>
          <a:blipFill>
            <a:blip r:embed="rId2"/>
            <a:stretch>
              <a:fillRect/>
            </a:stretch>
          </a:blipFill>
        </p:spPr>
        <p:txBody>
          <a:bodyPr/>
          <a:lstStyle/>
          <a:p>
            <a:endParaRPr lang="en-VN"/>
          </a:p>
        </p:txBody>
      </p:sp>
      <p:sp>
        <p:nvSpPr>
          <p:cNvPr id="5" name="TextBox 5"/>
          <p:cNvSpPr txBox="1"/>
          <p:nvPr/>
        </p:nvSpPr>
        <p:spPr>
          <a:xfrm>
            <a:off x="5373530" y="6760737"/>
            <a:ext cx="6816447" cy="863600"/>
          </a:xfrm>
          <a:prstGeom prst="rect">
            <a:avLst/>
          </a:prstGeom>
        </p:spPr>
        <p:txBody>
          <a:bodyPr lIns="0" tIns="0" rIns="0" bIns="0" rtlCol="0" anchor="t">
            <a:spAutoFit/>
          </a:bodyPr>
          <a:lstStyle/>
          <a:p>
            <a:pPr algn="ctr">
              <a:lnSpc>
                <a:spcPts val="7000"/>
              </a:lnSpc>
            </a:pPr>
            <a:r>
              <a:rPr lang="en-US" sz="5000">
                <a:solidFill>
                  <a:srgbClr val="1C1D20"/>
                </a:solidFill>
                <a:latin typeface="Noto Serif"/>
              </a:rPr>
              <a:t>Midterm Exam Project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kNN Algorithm</a:t>
            </a:r>
          </a:p>
        </p:txBody>
      </p:sp>
      <p:sp>
        <p:nvSpPr>
          <p:cNvPr id="3" name="TextBox 3"/>
          <p:cNvSpPr txBox="1"/>
          <p:nvPr/>
        </p:nvSpPr>
        <p:spPr>
          <a:xfrm>
            <a:off x="3067186" y="3106280"/>
            <a:ext cx="12153628" cy="5219065"/>
          </a:xfrm>
          <a:prstGeom prst="rect">
            <a:avLst/>
          </a:prstGeom>
        </p:spPr>
        <p:txBody>
          <a:bodyPr lIns="0" tIns="0" rIns="0" bIns="0" rtlCol="0" anchor="t">
            <a:spAutoFit/>
          </a:bodyPr>
          <a:lstStyle/>
          <a:p>
            <a:pPr marL="755649" lvl="1" indent="-377824">
              <a:lnSpc>
                <a:spcPts val="5179"/>
              </a:lnSpc>
              <a:buFont typeface="Arial"/>
              <a:buChar char="•"/>
            </a:pPr>
            <a:r>
              <a:rPr lang="en-US" sz="3499">
                <a:solidFill>
                  <a:srgbClr val="1C1D20"/>
                </a:solidFill>
                <a:latin typeface="Noto Serif"/>
              </a:rPr>
              <a:t>Bước 1: Chọn số k</a:t>
            </a:r>
          </a:p>
          <a:p>
            <a:pPr marL="755649" lvl="1" indent="-377824">
              <a:lnSpc>
                <a:spcPts val="5179"/>
              </a:lnSpc>
              <a:buFont typeface="Arial"/>
              <a:buChar char="•"/>
            </a:pPr>
            <a:r>
              <a:rPr lang="en-US" sz="3499">
                <a:solidFill>
                  <a:srgbClr val="1C1D20"/>
                </a:solidFill>
                <a:latin typeface="Noto Serif"/>
              </a:rPr>
              <a:t>Bước 2: Tính khoảng cách của k số hàng xóm </a:t>
            </a:r>
          </a:p>
          <a:p>
            <a:pPr marL="755649" lvl="1" indent="-377824">
              <a:lnSpc>
                <a:spcPts val="5179"/>
              </a:lnSpc>
              <a:buFont typeface="Arial"/>
              <a:buChar char="•"/>
            </a:pPr>
            <a:r>
              <a:rPr lang="en-US" sz="3499">
                <a:solidFill>
                  <a:srgbClr val="1C1D20"/>
                </a:solidFill>
                <a:latin typeface="Noto Serif"/>
              </a:rPr>
              <a:t>Bước 3: Lấy k hàng xóm gần nhất theo khoảng cách được tính toán.</a:t>
            </a:r>
          </a:p>
          <a:p>
            <a:pPr marL="755649" lvl="1" indent="-377824">
              <a:lnSpc>
                <a:spcPts val="5179"/>
              </a:lnSpc>
              <a:buFont typeface="Arial"/>
              <a:buChar char="•"/>
            </a:pPr>
            <a:r>
              <a:rPr lang="en-US" sz="3499">
                <a:solidFill>
                  <a:srgbClr val="1C1D20"/>
                </a:solidFill>
                <a:latin typeface="Noto Serif"/>
              </a:rPr>
              <a:t>Bước 4: Trong số k hàng xóm này, đếm số lượng điểm dữ liệu trong mỗi danh mục.</a:t>
            </a:r>
          </a:p>
          <a:p>
            <a:pPr marL="755649" lvl="1" indent="-377824">
              <a:lnSpc>
                <a:spcPts val="5179"/>
              </a:lnSpc>
              <a:buFont typeface="Arial"/>
              <a:buChar char="•"/>
            </a:pPr>
            <a:r>
              <a:rPr lang="en-US" sz="3499">
                <a:solidFill>
                  <a:srgbClr val="1C1D20"/>
                </a:solidFill>
                <a:latin typeface="Noto Serif"/>
              </a:rPr>
              <a:t>Bước 5: Gán các điểm dữ liệu mới cho danh mục đó mà số lượng điểm lân cận là nhiều nhất.</a:t>
            </a:r>
          </a:p>
        </p:txBody>
      </p:sp>
      <p:sp>
        <p:nvSpPr>
          <p:cNvPr id="4" name="Freeform 4"/>
          <p:cNvSpPr/>
          <p:nvPr/>
        </p:nvSpPr>
        <p:spPr>
          <a:xfrm>
            <a:off x="15512481" y="391832"/>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5752848"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Example</a:t>
            </a:r>
          </a:p>
        </p:txBody>
      </p:sp>
      <p:sp>
        <p:nvSpPr>
          <p:cNvPr id="3" name="Freeform 3"/>
          <p:cNvSpPr/>
          <p:nvPr/>
        </p:nvSpPr>
        <p:spPr>
          <a:xfrm>
            <a:off x="15512481" y="315632"/>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2566070" y="2532049"/>
            <a:ext cx="13155860" cy="7114440"/>
          </a:xfrm>
          <a:custGeom>
            <a:avLst/>
            <a:gdLst/>
            <a:ahLst/>
            <a:cxnLst/>
            <a:rect l="l" t="t" r="r" b="b"/>
            <a:pathLst>
              <a:path w="13155860" h="7114440">
                <a:moveTo>
                  <a:pt x="0" y="0"/>
                </a:moveTo>
                <a:lnTo>
                  <a:pt x="13155860" y="0"/>
                </a:lnTo>
                <a:lnTo>
                  <a:pt x="13155860" y="7114440"/>
                </a:lnTo>
                <a:lnTo>
                  <a:pt x="0" y="7114440"/>
                </a:lnTo>
                <a:lnTo>
                  <a:pt x="0" y="0"/>
                </a:lnTo>
                <a:close/>
              </a:path>
            </a:pathLst>
          </a:custGeom>
          <a:blipFill>
            <a:blip r:embed="rId3"/>
            <a:stretch>
              <a:fillRect t="-24138" b="-14549"/>
            </a:stretch>
          </a:blipFill>
        </p:spPr>
        <p:txBody>
          <a:bodyPr/>
          <a:lstStyle/>
          <a:p>
            <a:endParaRPr lang="en-VN"/>
          </a:p>
        </p:txBody>
      </p:sp>
      <p:sp>
        <p:nvSpPr>
          <p:cNvPr id="5" name="Freeform 5"/>
          <p:cNvSpPr/>
          <p:nvPr/>
        </p:nvSpPr>
        <p:spPr>
          <a:xfrm>
            <a:off x="7910680" y="970954"/>
            <a:ext cx="3547386" cy="1197243"/>
          </a:xfrm>
          <a:custGeom>
            <a:avLst/>
            <a:gdLst/>
            <a:ahLst/>
            <a:cxnLst/>
            <a:rect l="l" t="t" r="r" b="b"/>
            <a:pathLst>
              <a:path w="3547386" h="1197243">
                <a:moveTo>
                  <a:pt x="0" y="0"/>
                </a:moveTo>
                <a:lnTo>
                  <a:pt x="3547386" y="0"/>
                </a:lnTo>
                <a:lnTo>
                  <a:pt x="3547386" y="1197242"/>
                </a:lnTo>
                <a:lnTo>
                  <a:pt x="0" y="1197242"/>
                </a:lnTo>
                <a:lnTo>
                  <a:pt x="0" y="0"/>
                </a:lnTo>
                <a:close/>
              </a:path>
            </a:pathLst>
          </a:custGeom>
          <a:blipFill>
            <a:blip r:embed="rId4"/>
            <a:stretch>
              <a:fillRect/>
            </a:stretch>
          </a:blipFill>
        </p:spPr>
        <p:txBody>
          <a:bodyPr/>
          <a:lstStyle/>
          <a:p>
            <a:endParaRPr lang="en-VN"/>
          </a:p>
        </p:txBody>
      </p:sp>
      <p:sp>
        <p:nvSpPr>
          <p:cNvPr id="6" name="TextBox 6"/>
          <p:cNvSpPr txBox="1"/>
          <p:nvPr/>
        </p:nvSpPr>
        <p:spPr>
          <a:xfrm>
            <a:off x="7910680" y="1301695"/>
            <a:ext cx="3547386" cy="596900"/>
          </a:xfrm>
          <a:prstGeom prst="rect">
            <a:avLst/>
          </a:prstGeom>
        </p:spPr>
        <p:txBody>
          <a:bodyPr lIns="0" tIns="0" rIns="0" bIns="0" rtlCol="0" anchor="t">
            <a:spAutoFit/>
          </a:bodyPr>
          <a:lstStyle/>
          <a:p>
            <a:pPr algn="ctr">
              <a:lnSpc>
                <a:spcPts val="4900"/>
              </a:lnSpc>
            </a:pPr>
            <a:r>
              <a:rPr lang="en-US" sz="3500">
                <a:solidFill>
                  <a:srgbClr val="1C1D20"/>
                </a:solidFill>
                <a:latin typeface="Noto Serif Bold"/>
              </a:rPr>
              <a:t>k = 3</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04869" y="681105"/>
            <a:ext cx="5752848"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Strengths</a:t>
            </a:r>
          </a:p>
        </p:txBody>
      </p:sp>
      <p:sp>
        <p:nvSpPr>
          <p:cNvPr id="3" name="Freeform 3"/>
          <p:cNvSpPr/>
          <p:nvPr/>
        </p:nvSpPr>
        <p:spPr>
          <a:xfrm>
            <a:off x="16441678" y="229368"/>
            <a:ext cx="1635244" cy="903472"/>
          </a:xfrm>
          <a:custGeom>
            <a:avLst/>
            <a:gdLst/>
            <a:ahLst/>
            <a:cxnLst/>
            <a:rect l="l" t="t" r="r" b="b"/>
            <a:pathLst>
              <a:path w="1635244" h="903472">
                <a:moveTo>
                  <a:pt x="0" y="0"/>
                </a:moveTo>
                <a:lnTo>
                  <a:pt x="1635244" y="0"/>
                </a:lnTo>
                <a:lnTo>
                  <a:pt x="1635244" y="903473"/>
                </a:lnTo>
                <a:lnTo>
                  <a:pt x="0" y="903473"/>
                </a:lnTo>
                <a:lnTo>
                  <a:pt x="0" y="0"/>
                </a:lnTo>
                <a:close/>
              </a:path>
            </a:pathLst>
          </a:custGeom>
          <a:blipFill>
            <a:blip r:embed="rId2"/>
            <a:stretch>
              <a:fillRect/>
            </a:stretch>
          </a:blipFill>
        </p:spPr>
        <p:txBody>
          <a:bodyPr/>
          <a:lstStyle/>
          <a:p>
            <a:endParaRPr lang="en-VN"/>
          </a:p>
        </p:txBody>
      </p:sp>
      <p:grpSp>
        <p:nvGrpSpPr>
          <p:cNvPr id="4" name="Group 4"/>
          <p:cNvGrpSpPr/>
          <p:nvPr/>
        </p:nvGrpSpPr>
        <p:grpSpPr>
          <a:xfrm>
            <a:off x="1666545" y="2555318"/>
            <a:ext cx="6429497" cy="7010665"/>
            <a:chOff x="0" y="0"/>
            <a:chExt cx="4402275" cy="4800201"/>
          </a:xfrm>
        </p:grpSpPr>
        <p:sp>
          <p:nvSpPr>
            <p:cNvPr id="5" name="Freeform 5"/>
            <p:cNvSpPr/>
            <p:nvPr/>
          </p:nvSpPr>
          <p:spPr>
            <a:xfrm>
              <a:off x="0" y="0"/>
              <a:ext cx="4402275" cy="4800201"/>
            </a:xfrm>
            <a:custGeom>
              <a:avLst/>
              <a:gdLst/>
              <a:ahLst/>
              <a:cxnLst/>
              <a:rect l="l" t="t" r="r" b="b"/>
              <a:pathLst>
                <a:path w="4402275" h="4800201">
                  <a:moveTo>
                    <a:pt x="0" y="0"/>
                  </a:moveTo>
                  <a:lnTo>
                    <a:pt x="4402275" y="0"/>
                  </a:lnTo>
                  <a:lnTo>
                    <a:pt x="4402275" y="4800201"/>
                  </a:lnTo>
                  <a:lnTo>
                    <a:pt x="0" y="4800201"/>
                  </a:lnTo>
                  <a:close/>
                </a:path>
              </a:pathLst>
            </a:custGeom>
            <a:solidFill>
              <a:srgbClr val="D9D9D9"/>
            </a:solidFill>
            <a:ln cap="sq">
              <a:noFill/>
              <a:prstDash val="sysDot"/>
              <a:miter/>
            </a:ln>
          </p:spPr>
          <p:txBody>
            <a:bodyPr/>
            <a:lstStyle/>
            <a:p>
              <a:endParaRPr lang="en-VN"/>
            </a:p>
          </p:txBody>
        </p:sp>
        <p:sp>
          <p:nvSpPr>
            <p:cNvPr id="6" name="TextBox 6"/>
            <p:cNvSpPr txBox="1"/>
            <p:nvPr/>
          </p:nvSpPr>
          <p:spPr>
            <a:xfrm>
              <a:off x="0" y="-38100"/>
              <a:ext cx="4402275" cy="4838301"/>
            </a:xfrm>
            <a:prstGeom prst="rect">
              <a:avLst/>
            </a:prstGeom>
          </p:spPr>
          <p:txBody>
            <a:bodyPr lIns="190500" tIns="190500" rIns="190500" bIns="190500" rtlCol="0" anchor="ctr"/>
            <a:lstStyle/>
            <a:p>
              <a:pPr algn="ctr">
                <a:lnSpc>
                  <a:spcPts val="2240"/>
                </a:lnSpc>
              </a:pPr>
              <a:endParaRPr/>
            </a:p>
          </p:txBody>
        </p:sp>
      </p:grpSp>
      <p:grpSp>
        <p:nvGrpSpPr>
          <p:cNvPr id="7" name="Group 7"/>
          <p:cNvGrpSpPr/>
          <p:nvPr/>
        </p:nvGrpSpPr>
        <p:grpSpPr>
          <a:xfrm>
            <a:off x="9819945" y="2555318"/>
            <a:ext cx="6429497" cy="7010665"/>
            <a:chOff x="0" y="0"/>
            <a:chExt cx="4402275" cy="4800201"/>
          </a:xfrm>
        </p:grpSpPr>
        <p:sp>
          <p:nvSpPr>
            <p:cNvPr id="8" name="Freeform 8"/>
            <p:cNvSpPr/>
            <p:nvPr/>
          </p:nvSpPr>
          <p:spPr>
            <a:xfrm>
              <a:off x="0" y="0"/>
              <a:ext cx="4402275" cy="4800201"/>
            </a:xfrm>
            <a:custGeom>
              <a:avLst/>
              <a:gdLst/>
              <a:ahLst/>
              <a:cxnLst/>
              <a:rect l="l" t="t" r="r" b="b"/>
              <a:pathLst>
                <a:path w="4402275" h="4800201">
                  <a:moveTo>
                    <a:pt x="0" y="0"/>
                  </a:moveTo>
                  <a:lnTo>
                    <a:pt x="4402275" y="0"/>
                  </a:lnTo>
                  <a:lnTo>
                    <a:pt x="4402275" y="4800201"/>
                  </a:lnTo>
                  <a:lnTo>
                    <a:pt x="0" y="4800201"/>
                  </a:lnTo>
                  <a:close/>
                </a:path>
              </a:pathLst>
            </a:custGeom>
            <a:solidFill>
              <a:srgbClr val="D9D9D9"/>
            </a:solidFill>
            <a:ln cap="sq">
              <a:noFill/>
              <a:prstDash val="sysDot"/>
              <a:miter/>
            </a:ln>
          </p:spPr>
          <p:txBody>
            <a:bodyPr/>
            <a:lstStyle/>
            <a:p>
              <a:endParaRPr lang="en-VN"/>
            </a:p>
          </p:txBody>
        </p:sp>
        <p:sp>
          <p:nvSpPr>
            <p:cNvPr id="9" name="TextBox 9"/>
            <p:cNvSpPr txBox="1"/>
            <p:nvPr/>
          </p:nvSpPr>
          <p:spPr>
            <a:xfrm>
              <a:off x="0" y="-38100"/>
              <a:ext cx="4402275" cy="4838301"/>
            </a:xfrm>
            <a:prstGeom prst="rect">
              <a:avLst/>
            </a:prstGeom>
          </p:spPr>
          <p:txBody>
            <a:bodyPr lIns="190500" tIns="190500" rIns="190500" bIns="190500" rtlCol="0" anchor="ctr"/>
            <a:lstStyle/>
            <a:p>
              <a:pPr algn="ctr">
                <a:lnSpc>
                  <a:spcPts val="2240"/>
                </a:lnSpc>
              </a:pPr>
              <a:endParaRPr/>
            </a:p>
          </p:txBody>
        </p:sp>
      </p:grpSp>
      <p:sp>
        <p:nvSpPr>
          <p:cNvPr id="10" name="TextBox 10"/>
          <p:cNvSpPr txBox="1"/>
          <p:nvPr/>
        </p:nvSpPr>
        <p:spPr>
          <a:xfrm>
            <a:off x="9554420" y="681105"/>
            <a:ext cx="7446057"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Weaknesses</a:t>
            </a:r>
          </a:p>
        </p:txBody>
      </p:sp>
      <p:sp>
        <p:nvSpPr>
          <p:cNvPr id="11" name="TextBox 11"/>
          <p:cNvSpPr txBox="1"/>
          <p:nvPr/>
        </p:nvSpPr>
        <p:spPr>
          <a:xfrm>
            <a:off x="1947190" y="3422582"/>
            <a:ext cx="5810527" cy="4561840"/>
          </a:xfrm>
          <a:prstGeom prst="rect">
            <a:avLst/>
          </a:prstGeom>
        </p:spPr>
        <p:txBody>
          <a:bodyPr lIns="0" tIns="0" rIns="0" bIns="0" rtlCol="0" anchor="t">
            <a:spAutoFit/>
          </a:bodyPr>
          <a:lstStyle/>
          <a:p>
            <a:pPr marL="755649" lvl="1" indent="-377824" algn="just">
              <a:lnSpc>
                <a:spcPts val="5179"/>
              </a:lnSpc>
              <a:buFont typeface="Arial"/>
              <a:buChar char="•"/>
            </a:pPr>
            <a:r>
              <a:rPr lang="en-US" sz="3499">
                <a:solidFill>
                  <a:srgbClr val="1C1D20"/>
                </a:solidFill>
                <a:latin typeface="Noto Serif"/>
              </a:rPr>
              <a:t>Đơn giản - dễ hiểu</a:t>
            </a:r>
          </a:p>
          <a:p>
            <a:pPr marL="755649" lvl="1" indent="-377824" algn="just">
              <a:lnSpc>
                <a:spcPts val="5179"/>
              </a:lnSpc>
              <a:buFont typeface="Arial"/>
              <a:buChar char="•"/>
            </a:pPr>
            <a:r>
              <a:rPr lang="en-US" sz="3499">
                <a:solidFill>
                  <a:srgbClr val="1C1D20"/>
                </a:solidFill>
                <a:latin typeface="Noto Serif"/>
              </a:rPr>
              <a:t>Đa năng - hữu ích cho </a:t>
            </a:r>
            <a:r>
              <a:rPr lang="en-US" sz="3499">
                <a:solidFill>
                  <a:srgbClr val="1C1D20"/>
                </a:solidFill>
                <a:latin typeface="Noto Serif Bold"/>
              </a:rPr>
              <a:t>hồi quy</a:t>
            </a:r>
            <a:r>
              <a:rPr lang="en-US" sz="3499">
                <a:solidFill>
                  <a:srgbClr val="1C1D20"/>
                </a:solidFill>
                <a:latin typeface="Noto Serif"/>
              </a:rPr>
              <a:t> và </a:t>
            </a:r>
            <a:r>
              <a:rPr lang="en-US" sz="3499">
                <a:solidFill>
                  <a:srgbClr val="1C1D20"/>
                </a:solidFill>
                <a:latin typeface="Noto Serif Bold"/>
              </a:rPr>
              <a:t>phân loại.</a:t>
            </a:r>
          </a:p>
          <a:p>
            <a:pPr marL="755649" lvl="1" indent="-377824" algn="just">
              <a:lnSpc>
                <a:spcPts val="5179"/>
              </a:lnSpc>
              <a:buFont typeface="Arial"/>
              <a:buChar char="•"/>
            </a:pPr>
            <a:r>
              <a:rPr lang="en-US" sz="3499">
                <a:solidFill>
                  <a:srgbClr val="1C1D20"/>
                </a:solidFill>
                <a:latin typeface="Noto Serif"/>
              </a:rPr>
              <a:t>Áp dụng với bất kỳ dữ liệu phi tuyến tính.</a:t>
            </a:r>
          </a:p>
          <a:p>
            <a:pPr marL="755649" lvl="1" indent="-377824" algn="just">
              <a:lnSpc>
                <a:spcPts val="5179"/>
              </a:lnSpc>
              <a:buFont typeface="Arial"/>
              <a:buChar char="•"/>
            </a:pPr>
            <a:r>
              <a:rPr lang="en-US" sz="3499">
                <a:solidFill>
                  <a:srgbClr val="1C1D20"/>
                </a:solidFill>
                <a:latin typeface="Noto Serif"/>
              </a:rPr>
              <a:t>Phân loại tốt nếu số lượng tập mẫu đủ.</a:t>
            </a:r>
          </a:p>
        </p:txBody>
      </p:sp>
      <p:sp>
        <p:nvSpPr>
          <p:cNvPr id="12" name="TextBox 12"/>
          <p:cNvSpPr txBox="1"/>
          <p:nvPr/>
        </p:nvSpPr>
        <p:spPr>
          <a:xfrm>
            <a:off x="10129429" y="3422582"/>
            <a:ext cx="5810527" cy="4561840"/>
          </a:xfrm>
          <a:prstGeom prst="rect">
            <a:avLst/>
          </a:prstGeom>
        </p:spPr>
        <p:txBody>
          <a:bodyPr lIns="0" tIns="0" rIns="0" bIns="0" rtlCol="0" anchor="t">
            <a:spAutoFit/>
          </a:bodyPr>
          <a:lstStyle/>
          <a:p>
            <a:pPr marL="755649" lvl="1" indent="-377824" algn="just">
              <a:lnSpc>
                <a:spcPts val="5179"/>
              </a:lnSpc>
              <a:buFont typeface="Arial"/>
              <a:buChar char="•"/>
            </a:pPr>
            <a:r>
              <a:rPr lang="en-US" sz="3499">
                <a:solidFill>
                  <a:srgbClr val="1C1D20"/>
                </a:solidFill>
                <a:latin typeface="Noto Serif"/>
              </a:rPr>
              <a:t>Chọn giá trị k thích hợp </a:t>
            </a:r>
          </a:p>
          <a:p>
            <a:pPr marL="755649" lvl="1" indent="-377824" algn="just">
              <a:lnSpc>
                <a:spcPts val="5179"/>
              </a:lnSpc>
              <a:buFont typeface="Arial"/>
              <a:buChar char="•"/>
            </a:pPr>
            <a:r>
              <a:rPr lang="en-US" sz="3499">
                <a:solidFill>
                  <a:srgbClr val="1C1D20"/>
                </a:solidFill>
                <a:latin typeface="Noto Serif"/>
              </a:rPr>
              <a:t>Độ chính xác phụ thuộc vào chất lượng dữ liệu</a:t>
            </a:r>
          </a:p>
          <a:p>
            <a:pPr marL="755649" lvl="1" indent="-377824" algn="just">
              <a:lnSpc>
                <a:spcPts val="5179"/>
              </a:lnSpc>
              <a:buFont typeface="Arial"/>
              <a:buChar char="•"/>
            </a:pPr>
            <a:r>
              <a:rPr lang="en-US" sz="3499">
                <a:solidFill>
                  <a:srgbClr val="1C1D20"/>
                </a:solidFill>
                <a:latin typeface="Noto Serif"/>
              </a:rPr>
              <a:t>Yêu cầu bộ nhớ cao</a:t>
            </a:r>
          </a:p>
          <a:p>
            <a:pPr marL="755649" lvl="1" indent="-377824" algn="just">
              <a:lnSpc>
                <a:spcPts val="5179"/>
              </a:lnSpc>
              <a:buFont typeface="Arial"/>
              <a:buChar char="•"/>
            </a:pPr>
            <a:r>
              <a:rPr lang="en-US" sz="3499">
                <a:solidFill>
                  <a:srgbClr val="1C1D20"/>
                </a:solidFill>
                <a:latin typeface="Noto Serif"/>
              </a:rPr>
              <a:t>Tốn thời gian - tốn kém về mặt tính toán và so sánh khoảng cách.</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Linear Regression</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3614733" y="2269520"/>
            <a:ext cx="11058534" cy="8293900"/>
          </a:xfrm>
          <a:custGeom>
            <a:avLst/>
            <a:gdLst/>
            <a:ahLst/>
            <a:cxnLst/>
            <a:rect l="l" t="t" r="r" b="b"/>
            <a:pathLst>
              <a:path w="11058534" h="8293900">
                <a:moveTo>
                  <a:pt x="0" y="0"/>
                </a:moveTo>
                <a:lnTo>
                  <a:pt x="11058534" y="0"/>
                </a:lnTo>
                <a:lnTo>
                  <a:pt x="11058534" y="8293900"/>
                </a:lnTo>
                <a:lnTo>
                  <a:pt x="0" y="8293900"/>
                </a:lnTo>
                <a:lnTo>
                  <a:pt x="0" y="0"/>
                </a:lnTo>
                <a:close/>
              </a:path>
            </a:pathLst>
          </a:custGeom>
          <a:blipFill>
            <a:blip r:embed="rId3"/>
            <a:stretch>
              <a:fillRect/>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Linear Regression</a:t>
            </a:r>
          </a:p>
        </p:txBody>
      </p:sp>
      <p:sp>
        <p:nvSpPr>
          <p:cNvPr id="3" name="TextBox 3"/>
          <p:cNvSpPr txBox="1"/>
          <p:nvPr/>
        </p:nvSpPr>
        <p:spPr>
          <a:xfrm>
            <a:off x="3014259" y="3113468"/>
            <a:ext cx="12498222" cy="5876290"/>
          </a:xfrm>
          <a:prstGeom prst="rect">
            <a:avLst/>
          </a:prstGeom>
        </p:spPr>
        <p:txBody>
          <a:bodyPr lIns="0" tIns="0" rIns="0" bIns="0" rtlCol="0" anchor="t">
            <a:spAutoFit/>
          </a:bodyPr>
          <a:lstStyle/>
          <a:p>
            <a:pPr marL="755649" lvl="1" indent="-377824">
              <a:lnSpc>
                <a:spcPts val="5179"/>
              </a:lnSpc>
              <a:buFont typeface="Arial"/>
              <a:buChar char="•"/>
            </a:pPr>
            <a:r>
              <a:rPr lang="en-US" sz="3499">
                <a:solidFill>
                  <a:srgbClr val="1C1D20"/>
                </a:solidFill>
                <a:latin typeface="Noto Serif"/>
              </a:rPr>
              <a:t>Hồi quy tuyến tính được sử dụng để dự đoán giá trị của một biến trong đó dựa trên các giá trị của biến khác.</a:t>
            </a:r>
          </a:p>
          <a:p>
            <a:pPr marL="755649" lvl="1" indent="-377824">
              <a:lnSpc>
                <a:spcPts val="5179"/>
              </a:lnSpc>
              <a:buFont typeface="Arial"/>
              <a:buChar char="•"/>
            </a:pPr>
            <a:r>
              <a:rPr lang="en-US" sz="3499">
                <a:solidFill>
                  <a:srgbClr val="1C1D20"/>
                </a:solidFill>
                <a:latin typeface="Noto Serif"/>
              </a:rPr>
              <a:t>Ví dụ: dự đoán chiều cao của một người từ cân nặng</a:t>
            </a:r>
          </a:p>
          <a:p>
            <a:pPr marL="755649" lvl="1" indent="-377824">
              <a:lnSpc>
                <a:spcPts val="5179"/>
              </a:lnSpc>
              <a:buFont typeface="Arial"/>
              <a:buChar char="•"/>
            </a:pPr>
            <a:r>
              <a:rPr lang="en-US" sz="3499">
                <a:solidFill>
                  <a:srgbClr val="1C1D20"/>
                </a:solidFill>
                <a:latin typeface="Noto Serif Bold"/>
              </a:rPr>
              <a:t>Chức năng của hồi quy tuyến tính</a:t>
            </a:r>
            <a:r>
              <a:rPr lang="en-US" sz="3499">
                <a:solidFill>
                  <a:srgbClr val="1C1D20"/>
                </a:solidFill>
                <a:latin typeface="Noto Serif"/>
              </a:rPr>
              <a:t> là mô hình hóa và phân tích mối quan hệ giữa một biến phụ thuộc (mục tiêu) với các biến độc lập khác. Nó giúp chúng ta hiểu các biến độc lập ảnh hưởng như thế nào đến biến phụ thuộc và cho phép chúng ta đưa ra dự đoán dựa trên mối quan hệ đó.</a:t>
            </a:r>
          </a:p>
        </p:txBody>
      </p:sp>
      <p:sp>
        <p:nvSpPr>
          <p:cNvPr id="4" name="Freeform 4"/>
          <p:cNvSpPr/>
          <p:nvPr/>
        </p:nvSpPr>
        <p:spPr>
          <a:xfrm>
            <a:off x="15512481" y="616406"/>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158308"/>
            <a:ext cx="11618810" cy="278130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Mục tiêu </a:t>
            </a:r>
          </a:p>
          <a:p>
            <a:pPr>
              <a:lnSpc>
                <a:spcPts val="11004"/>
              </a:lnSpc>
            </a:pPr>
            <a:r>
              <a:rPr lang="en-US" sz="9170">
                <a:solidFill>
                  <a:srgbClr val="1C1D20"/>
                </a:solidFill>
                <a:latin typeface="Noto Serif Bold"/>
              </a:rPr>
              <a:t>Linear Regression</a:t>
            </a:r>
          </a:p>
        </p:txBody>
      </p:sp>
      <p:sp>
        <p:nvSpPr>
          <p:cNvPr id="3" name="Freeform 3"/>
          <p:cNvSpPr/>
          <p:nvPr/>
        </p:nvSpPr>
        <p:spPr>
          <a:xfrm>
            <a:off x="15512481" y="616406"/>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788132" y="3397763"/>
            <a:ext cx="7995831" cy="5303020"/>
          </a:xfrm>
          <a:custGeom>
            <a:avLst/>
            <a:gdLst/>
            <a:ahLst/>
            <a:cxnLst/>
            <a:rect l="l" t="t" r="r" b="b"/>
            <a:pathLst>
              <a:path w="7995831" h="5303020">
                <a:moveTo>
                  <a:pt x="0" y="0"/>
                </a:moveTo>
                <a:lnTo>
                  <a:pt x="7995831" y="0"/>
                </a:lnTo>
                <a:lnTo>
                  <a:pt x="7995831" y="5303021"/>
                </a:lnTo>
                <a:lnTo>
                  <a:pt x="0" y="5303021"/>
                </a:lnTo>
                <a:lnTo>
                  <a:pt x="0" y="0"/>
                </a:lnTo>
                <a:close/>
              </a:path>
            </a:pathLst>
          </a:custGeom>
          <a:blipFill>
            <a:blip r:embed="rId3"/>
            <a:stretch>
              <a:fillRect/>
            </a:stretch>
          </a:blipFill>
        </p:spPr>
        <p:txBody>
          <a:bodyPr/>
          <a:lstStyle/>
          <a:p>
            <a:endParaRPr lang="en-VN"/>
          </a:p>
        </p:txBody>
      </p:sp>
      <p:sp>
        <p:nvSpPr>
          <p:cNvPr id="5" name="Freeform 5"/>
          <p:cNvSpPr/>
          <p:nvPr/>
        </p:nvSpPr>
        <p:spPr>
          <a:xfrm>
            <a:off x="9200057" y="3381552"/>
            <a:ext cx="8059243" cy="5335443"/>
          </a:xfrm>
          <a:custGeom>
            <a:avLst/>
            <a:gdLst/>
            <a:ahLst/>
            <a:cxnLst/>
            <a:rect l="l" t="t" r="r" b="b"/>
            <a:pathLst>
              <a:path w="8059243" h="5335443">
                <a:moveTo>
                  <a:pt x="0" y="0"/>
                </a:moveTo>
                <a:lnTo>
                  <a:pt x="8059243" y="0"/>
                </a:lnTo>
                <a:lnTo>
                  <a:pt x="8059243" y="5335443"/>
                </a:lnTo>
                <a:lnTo>
                  <a:pt x="0" y="5335443"/>
                </a:lnTo>
                <a:lnTo>
                  <a:pt x="0" y="0"/>
                </a:lnTo>
                <a:close/>
              </a:path>
            </a:pathLst>
          </a:custGeom>
          <a:blipFill>
            <a:blip r:embed="rId4"/>
            <a:stretch>
              <a:fillRect/>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616406"/>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Freeform 3"/>
          <p:cNvSpPr/>
          <p:nvPr/>
        </p:nvSpPr>
        <p:spPr>
          <a:xfrm>
            <a:off x="7677350" y="3554886"/>
            <a:ext cx="9459182" cy="5420097"/>
          </a:xfrm>
          <a:custGeom>
            <a:avLst/>
            <a:gdLst/>
            <a:ahLst/>
            <a:cxnLst/>
            <a:rect l="l" t="t" r="r" b="b"/>
            <a:pathLst>
              <a:path w="9459182" h="5420097">
                <a:moveTo>
                  <a:pt x="0" y="0"/>
                </a:moveTo>
                <a:lnTo>
                  <a:pt x="9459183" y="0"/>
                </a:lnTo>
                <a:lnTo>
                  <a:pt x="9459183" y="5420096"/>
                </a:lnTo>
                <a:lnTo>
                  <a:pt x="0" y="5420096"/>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584766" y="616406"/>
            <a:ext cx="14185168"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Linear Regression Line</a:t>
            </a:r>
          </a:p>
        </p:txBody>
      </p:sp>
      <p:sp>
        <p:nvSpPr>
          <p:cNvPr id="5" name="TextBox 5"/>
          <p:cNvSpPr txBox="1"/>
          <p:nvPr/>
        </p:nvSpPr>
        <p:spPr>
          <a:xfrm>
            <a:off x="584766" y="2277901"/>
            <a:ext cx="13622634" cy="618490"/>
          </a:xfrm>
          <a:prstGeom prst="rect">
            <a:avLst/>
          </a:prstGeom>
        </p:spPr>
        <p:txBody>
          <a:bodyPr lIns="0" tIns="0" rIns="0" bIns="0" rtlCol="0" anchor="t">
            <a:spAutoFit/>
          </a:bodyPr>
          <a:lstStyle/>
          <a:p>
            <a:pPr algn="ctr">
              <a:lnSpc>
                <a:spcPts val="5179"/>
              </a:lnSpc>
            </a:pPr>
            <a:r>
              <a:rPr lang="en-US" sz="3499">
                <a:solidFill>
                  <a:srgbClr val="1C1D20"/>
                </a:solidFill>
                <a:latin typeface="Noto Serif"/>
              </a:rPr>
              <a:t>Tối thiểu hóa tổng của "Diện tích các sai số"</a:t>
            </a:r>
          </a:p>
        </p:txBody>
      </p:sp>
      <p:sp>
        <p:nvSpPr>
          <p:cNvPr id="6" name="TextBox 6"/>
          <p:cNvSpPr txBox="1"/>
          <p:nvPr/>
        </p:nvSpPr>
        <p:spPr>
          <a:xfrm>
            <a:off x="584766" y="3832094"/>
            <a:ext cx="6609756" cy="4561840"/>
          </a:xfrm>
          <a:prstGeom prst="rect">
            <a:avLst/>
          </a:prstGeom>
        </p:spPr>
        <p:txBody>
          <a:bodyPr lIns="0" tIns="0" rIns="0" bIns="0" rtlCol="0" anchor="t">
            <a:spAutoFit/>
          </a:bodyPr>
          <a:lstStyle/>
          <a:p>
            <a:pPr algn="just">
              <a:lnSpc>
                <a:spcPts val="5179"/>
              </a:lnSpc>
            </a:pPr>
            <a:r>
              <a:rPr lang="en-US" sz="3499">
                <a:solidFill>
                  <a:srgbClr val="1C1D20"/>
                </a:solidFill>
                <a:latin typeface="Noto Serif"/>
              </a:rPr>
              <a:t>Trong đó:</a:t>
            </a:r>
          </a:p>
          <a:p>
            <a:pPr marL="755649" lvl="1" indent="-377824" algn="just">
              <a:lnSpc>
                <a:spcPts val="5179"/>
              </a:lnSpc>
              <a:buFont typeface="Arial"/>
              <a:buChar char="•"/>
            </a:pPr>
            <a:r>
              <a:rPr lang="en-US" sz="3499">
                <a:solidFill>
                  <a:srgbClr val="1C1D20"/>
                </a:solidFill>
                <a:latin typeface="Noto Serif"/>
              </a:rPr>
              <a:t>y : biến phụ thuộc</a:t>
            </a:r>
          </a:p>
          <a:p>
            <a:pPr marL="755649" lvl="1" indent="-377824" algn="just">
              <a:lnSpc>
                <a:spcPts val="5179"/>
              </a:lnSpc>
              <a:buFont typeface="Arial"/>
              <a:buChar char="•"/>
            </a:pPr>
            <a:r>
              <a:rPr lang="en-US" sz="3499">
                <a:solidFill>
                  <a:srgbClr val="1C1D20"/>
                </a:solidFill>
                <a:latin typeface="Noto Serif"/>
              </a:rPr>
              <a:t>x: biến độc lập</a:t>
            </a:r>
          </a:p>
          <a:p>
            <a:pPr marL="755649" lvl="1" indent="-377824" algn="just">
              <a:lnSpc>
                <a:spcPts val="5179"/>
              </a:lnSpc>
              <a:buFont typeface="Arial"/>
              <a:buChar char="•"/>
            </a:pPr>
            <a:r>
              <a:rPr lang="en-US" sz="3499">
                <a:solidFill>
                  <a:srgbClr val="1C1D20"/>
                </a:solidFill>
                <a:latin typeface="Noto Serif Bold"/>
              </a:rPr>
              <a:t>y = Β0 + Β1*x</a:t>
            </a:r>
          </a:p>
          <a:p>
            <a:pPr marL="1511298" lvl="2" indent="-503766" algn="just">
              <a:lnSpc>
                <a:spcPts val="5179"/>
              </a:lnSpc>
              <a:buFont typeface="Arial"/>
              <a:buChar char="⚬"/>
            </a:pPr>
            <a:r>
              <a:rPr lang="en-US" sz="3499">
                <a:solidFill>
                  <a:srgbClr val="1C1D20"/>
                </a:solidFill>
                <a:latin typeface="Noto Serif"/>
              </a:rPr>
              <a:t>B0: Hằng số</a:t>
            </a:r>
          </a:p>
          <a:p>
            <a:pPr marL="1511298" lvl="2" indent="-503766" algn="just">
              <a:lnSpc>
                <a:spcPts val="5179"/>
              </a:lnSpc>
              <a:buFont typeface="Arial"/>
              <a:buChar char="⚬"/>
            </a:pPr>
            <a:r>
              <a:rPr lang="en-US" sz="3499">
                <a:solidFill>
                  <a:srgbClr val="1C1D20"/>
                </a:solidFill>
                <a:latin typeface="Noto Serif"/>
              </a:rPr>
              <a:t>B1: Hệ số mối quan hệ giữa x và 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616406"/>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Freeform 3"/>
          <p:cNvSpPr/>
          <p:nvPr/>
        </p:nvSpPr>
        <p:spPr>
          <a:xfrm>
            <a:off x="768240" y="4165107"/>
            <a:ext cx="8445133" cy="4839048"/>
          </a:xfrm>
          <a:custGeom>
            <a:avLst/>
            <a:gdLst/>
            <a:ahLst/>
            <a:cxnLst/>
            <a:rect l="l" t="t" r="r" b="b"/>
            <a:pathLst>
              <a:path w="8445133" h="4839048">
                <a:moveTo>
                  <a:pt x="0" y="0"/>
                </a:moveTo>
                <a:lnTo>
                  <a:pt x="8445133" y="0"/>
                </a:lnTo>
                <a:lnTo>
                  <a:pt x="8445133" y="4839048"/>
                </a:lnTo>
                <a:lnTo>
                  <a:pt x="0" y="4839048"/>
                </a:lnTo>
                <a:lnTo>
                  <a:pt x="0" y="0"/>
                </a:lnTo>
                <a:close/>
              </a:path>
            </a:pathLst>
          </a:custGeom>
          <a:blipFill>
            <a:blip r:embed="rId3"/>
            <a:stretch>
              <a:fillRect/>
            </a:stretch>
          </a:blipFill>
        </p:spPr>
        <p:txBody>
          <a:bodyPr/>
          <a:lstStyle/>
          <a:p>
            <a:endParaRPr lang="en-VN"/>
          </a:p>
        </p:txBody>
      </p:sp>
      <p:sp>
        <p:nvSpPr>
          <p:cNvPr id="4" name="Freeform 4"/>
          <p:cNvSpPr/>
          <p:nvPr/>
        </p:nvSpPr>
        <p:spPr>
          <a:xfrm>
            <a:off x="740341" y="508932"/>
            <a:ext cx="8403659" cy="2836235"/>
          </a:xfrm>
          <a:custGeom>
            <a:avLst/>
            <a:gdLst/>
            <a:ahLst/>
            <a:cxnLst/>
            <a:rect l="l" t="t" r="r" b="b"/>
            <a:pathLst>
              <a:path w="8403659" h="2836235">
                <a:moveTo>
                  <a:pt x="0" y="0"/>
                </a:moveTo>
                <a:lnTo>
                  <a:pt x="8403659" y="0"/>
                </a:lnTo>
                <a:lnTo>
                  <a:pt x="8403659" y="2836235"/>
                </a:lnTo>
                <a:lnTo>
                  <a:pt x="0" y="2836235"/>
                </a:lnTo>
                <a:lnTo>
                  <a:pt x="0" y="0"/>
                </a:lnTo>
                <a:close/>
              </a:path>
            </a:pathLst>
          </a:custGeom>
          <a:blipFill>
            <a:blip r:embed="rId4"/>
            <a:stretch>
              <a:fillRect/>
            </a:stretch>
          </a:blipFill>
        </p:spPr>
        <p:txBody>
          <a:bodyPr/>
          <a:lstStyle/>
          <a:p>
            <a:endParaRPr lang="en-VN"/>
          </a:p>
        </p:txBody>
      </p:sp>
      <p:sp>
        <p:nvSpPr>
          <p:cNvPr id="5" name="TextBox 5"/>
          <p:cNvSpPr txBox="1"/>
          <p:nvPr/>
        </p:nvSpPr>
        <p:spPr>
          <a:xfrm>
            <a:off x="1290214" y="1289460"/>
            <a:ext cx="7401185" cy="1284703"/>
          </a:xfrm>
          <a:prstGeom prst="rect">
            <a:avLst/>
          </a:prstGeom>
        </p:spPr>
        <p:txBody>
          <a:bodyPr lIns="0" tIns="0" rIns="0" bIns="0" rtlCol="0" anchor="t">
            <a:spAutoFit/>
          </a:bodyPr>
          <a:lstStyle/>
          <a:p>
            <a:pPr>
              <a:lnSpc>
                <a:spcPts val="10241"/>
              </a:lnSpc>
            </a:pPr>
            <a:r>
              <a:rPr lang="en-US" sz="8534">
                <a:solidFill>
                  <a:srgbClr val="1C1D20"/>
                </a:solidFill>
                <a:latin typeface="Noto Serif Bold"/>
              </a:rPr>
              <a:t>y = Β0 + Β1*x</a:t>
            </a:r>
          </a:p>
        </p:txBody>
      </p:sp>
      <p:sp>
        <p:nvSpPr>
          <p:cNvPr id="6" name="TextBox 6"/>
          <p:cNvSpPr txBox="1"/>
          <p:nvPr/>
        </p:nvSpPr>
        <p:spPr>
          <a:xfrm>
            <a:off x="9889447" y="4747929"/>
            <a:ext cx="7714910" cy="3247390"/>
          </a:xfrm>
          <a:prstGeom prst="rect">
            <a:avLst/>
          </a:prstGeom>
        </p:spPr>
        <p:txBody>
          <a:bodyPr lIns="0" tIns="0" rIns="0" bIns="0" rtlCol="0" anchor="t">
            <a:spAutoFit/>
          </a:bodyPr>
          <a:lstStyle/>
          <a:p>
            <a:pPr>
              <a:lnSpc>
                <a:spcPts val="5179"/>
              </a:lnSpc>
            </a:pPr>
            <a:r>
              <a:rPr lang="en-US" sz="3499">
                <a:solidFill>
                  <a:srgbClr val="1C1D20"/>
                </a:solidFill>
                <a:latin typeface="Noto Serif Bold"/>
              </a:rPr>
              <a:t>B1 = Tương quan * ( Độ lệch chuẩn của y / Độ lệch chuẩn của x) </a:t>
            </a:r>
          </a:p>
          <a:p>
            <a:pPr>
              <a:lnSpc>
                <a:spcPts val="5179"/>
              </a:lnSpc>
            </a:pPr>
            <a:endParaRPr lang="en-US" sz="3499">
              <a:solidFill>
                <a:srgbClr val="1C1D20"/>
              </a:solidFill>
              <a:latin typeface="Noto Serif Bold"/>
            </a:endParaRPr>
          </a:p>
          <a:p>
            <a:pPr>
              <a:lnSpc>
                <a:spcPts val="5179"/>
              </a:lnSpc>
            </a:pPr>
            <a:r>
              <a:rPr lang="en-US" sz="3499">
                <a:solidFill>
                  <a:srgbClr val="1C1D20"/>
                </a:solidFill>
                <a:latin typeface="Noto Serif Bold"/>
              </a:rPr>
              <a:t>B0 = trung bình (Y) - B1 * Trung bình (X)</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04869" y="681105"/>
            <a:ext cx="5752848"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Strengths</a:t>
            </a:r>
          </a:p>
        </p:txBody>
      </p:sp>
      <p:sp>
        <p:nvSpPr>
          <p:cNvPr id="3" name="Freeform 3"/>
          <p:cNvSpPr/>
          <p:nvPr/>
        </p:nvSpPr>
        <p:spPr>
          <a:xfrm>
            <a:off x="16441678" y="229368"/>
            <a:ext cx="1635244" cy="903472"/>
          </a:xfrm>
          <a:custGeom>
            <a:avLst/>
            <a:gdLst/>
            <a:ahLst/>
            <a:cxnLst/>
            <a:rect l="l" t="t" r="r" b="b"/>
            <a:pathLst>
              <a:path w="1635244" h="903472">
                <a:moveTo>
                  <a:pt x="0" y="0"/>
                </a:moveTo>
                <a:lnTo>
                  <a:pt x="1635244" y="0"/>
                </a:lnTo>
                <a:lnTo>
                  <a:pt x="1635244" y="903473"/>
                </a:lnTo>
                <a:lnTo>
                  <a:pt x="0" y="903473"/>
                </a:lnTo>
                <a:lnTo>
                  <a:pt x="0" y="0"/>
                </a:lnTo>
                <a:close/>
              </a:path>
            </a:pathLst>
          </a:custGeom>
          <a:blipFill>
            <a:blip r:embed="rId2"/>
            <a:stretch>
              <a:fillRect/>
            </a:stretch>
          </a:blipFill>
        </p:spPr>
        <p:txBody>
          <a:bodyPr/>
          <a:lstStyle/>
          <a:p>
            <a:endParaRPr lang="en-VN"/>
          </a:p>
        </p:txBody>
      </p:sp>
      <p:grpSp>
        <p:nvGrpSpPr>
          <p:cNvPr id="4" name="Group 4"/>
          <p:cNvGrpSpPr/>
          <p:nvPr/>
        </p:nvGrpSpPr>
        <p:grpSpPr>
          <a:xfrm>
            <a:off x="1666545" y="2555318"/>
            <a:ext cx="6429497" cy="7010665"/>
            <a:chOff x="0" y="0"/>
            <a:chExt cx="4402275" cy="4800201"/>
          </a:xfrm>
        </p:grpSpPr>
        <p:sp>
          <p:nvSpPr>
            <p:cNvPr id="5" name="Freeform 5"/>
            <p:cNvSpPr/>
            <p:nvPr/>
          </p:nvSpPr>
          <p:spPr>
            <a:xfrm>
              <a:off x="0" y="0"/>
              <a:ext cx="4402275" cy="4800201"/>
            </a:xfrm>
            <a:custGeom>
              <a:avLst/>
              <a:gdLst/>
              <a:ahLst/>
              <a:cxnLst/>
              <a:rect l="l" t="t" r="r" b="b"/>
              <a:pathLst>
                <a:path w="4402275" h="4800201">
                  <a:moveTo>
                    <a:pt x="0" y="0"/>
                  </a:moveTo>
                  <a:lnTo>
                    <a:pt x="4402275" y="0"/>
                  </a:lnTo>
                  <a:lnTo>
                    <a:pt x="4402275" y="4800201"/>
                  </a:lnTo>
                  <a:lnTo>
                    <a:pt x="0" y="4800201"/>
                  </a:lnTo>
                  <a:close/>
                </a:path>
              </a:pathLst>
            </a:custGeom>
            <a:solidFill>
              <a:srgbClr val="D9D9D9"/>
            </a:solidFill>
            <a:ln cap="sq">
              <a:noFill/>
              <a:prstDash val="sysDot"/>
              <a:miter/>
            </a:ln>
          </p:spPr>
          <p:txBody>
            <a:bodyPr/>
            <a:lstStyle/>
            <a:p>
              <a:endParaRPr lang="en-VN"/>
            </a:p>
          </p:txBody>
        </p:sp>
        <p:sp>
          <p:nvSpPr>
            <p:cNvPr id="6" name="TextBox 6"/>
            <p:cNvSpPr txBox="1"/>
            <p:nvPr/>
          </p:nvSpPr>
          <p:spPr>
            <a:xfrm>
              <a:off x="0" y="-38100"/>
              <a:ext cx="4402275" cy="4838301"/>
            </a:xfrm>
            <a:prstGeom prst="rect">
              <a:avLst/>
            </a:prstGeom>
          </p:spPr>
          <p:txBody>
            <a:bodyPr lIns="190500" tIns="190500" rIns="190500" bIns="190500" rtlCol="0" anchor="ctr"/>
            <a:lstStyle/>
            <a:p>
              <a:pPr algn="ctr">
                <a:lnSpc>
                  <a:spcPts val="2240"/>
                </a:lnSpc>
              </a:pPr>
              <a:endParaRPr/>
            </a:p>
          </p:txBody>
        </p:sp>
      </p:grpSp>
      <p:grpSp>
        <p:nvGrpSpPr>
          <p:cNvPr id="7" name="Group 7"/>
          <p:cNvGrpSpPr/>
          <p:nvPr/>
        </p:nvGrpSpPr>
        <p:grpSpPr>
          <a:xfrm>
            <a:off x="9819945" y="2555318"/>
            <a:ext cx="6621734" cy="7010665"/>
            <a:chOff x="0" y="0"/>
            <a:chExt cx="4533900" cy="4800201"/>
          </a:xfrm>
        </p:grpSpPr>
        <p:sp>
          <p:nvSpPr>
            <p:cNvPr id="8" name="Freeform 8"/>
            <p:cNvSpPr/>
            <p:nvPr/>
          </p:nvSpPr>
          <p:spPr>
            <a:xfrm>
              <a:off x="0" y="0"/>
              <a:ext cx="4533900" cy="4800201"/>
            </a:xfrm>
            <a:custGeom>
              <a:avLst/>
              <a:gdLst/>
              <a:ahLst/>
              <a:cxnLst/>
              <a:rect l="l" t="t" r="r" b="b"/>
              <a:pathLst>
                <a:path w="4533900" h="4800201">
                  <a:moveTo>
                    <a:pt x="0" y="0"/>
                  </a:moveTo>
                  <a:lnTo>
                    <a:pt x="4533900" y="0"/>
                  </a:lnTo>
                  <a:lnTo>
                    <a:pt x="4533900" y="4800201"/>
                  </a:lnTo>
                  <a:lnTo>
                    <a:pt x="0" y="4800201"/>
                  </a:lnTo>
                  <a:close/>
                </a:path>
              </a:pathLst>
            </a:custGeom>
            <a:solidFill>
              <a:srgbClr val="D9D9D9"/>
            </a:solidFill>
            <a:ln cap="sq">
              <a:noFill/>
              <a:prstDash val="sysDot"/>
              <a:miter/>
            </a:ln>
          </p:spPr>
          <p:txBody>
            <a:bodyPr/>
            <a:lstStyle/>
            <a:p>
              <a:endParaRPr lang="en-VN"/>
            </a:p>
          </p:txBody>
        </p:sp>
        <p:sp>
          <p:nvSpPr>
            <p:cNvPr id="9" name="TextBox 9"/>
            <p:cNvSpPr txBox="1"/>
            <p:nvPr/>
          </p:nvSpPr>
          <p:spPr>
            <a:xfrm>
              <a:off x="0" y="-38100"/>
              <a:ext cx="4533900" cy="4838301"/>
            </a:xfrm>
            <a:prstGeom prst="rect">
              <a:avLst/>
            </a:prstGeom>
          </p:spPr>
          <p:txBody>
            <a:bodyPr lIns="190500" tIns="190500" rIns="190500" bIns="190500" rtlCol="0" anchor="ctr"/>
            <a:lstStyle/>
            <a:p>
              <a:pPr algn="ctr">
                <a:lnSpc>
                  <a:spcPts val="2240"/>
                </a:lnSpc>
              </a:pPr>
              <a:endParaRPr/>
            </a:p>
          </p:txBody>
        </p:sp>
      </p:grpSp>
      <p:sp>
        <p:nvSpPr>
          <p:cNvPr id="10" name="TextBox 10"/>
          <p:cNvSpPr txBox="1"/>
          <p:nvPr/>
        </p:nvSpPr>
        <p:spPr>
          <a:xfrm>
            <a:off x="9554420" y="681105"/>
            <a:ext cx="7446057"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Weaknesses</a:t>
            </a:r>
          </a:p>
        </p:txBody>
      </p:sp>
      <p:sp>
        <p:nvSpPr>
          <p:cNvPr id="11" name="TextBox 11"/>
          <p:cNvSpPr txBox="1"/>
          <p:nvPr/>
        </p:nvSpPr>
        <p:spPr>
          <a:xfrm>
            <a:off x="1859640" y="3118758"/>
            <a:ext cx="5898077" cy="4561840"/>
          </a:xfrm>
          <a:prstGeom prst="rect">
            <a:avLst/>
          </a:prstGeom>
        </p:spPr>
        <p:txBody>
          <a:bodyPr lIns="0" tIns="0" rIns="0" bIns="0" rtlCol="0" anchor="t">
            <a:spAutoFit/>
          </a:bodyPr>
          <a:lstStyle/>
          <a:p>
            <a:pPr marL="755649" lvl="1" indent="-377824" algn="just">
              <a:lnSpc>
                <a:spcPts val="5179"/>
              </a:lnSpc>
              <a:buFont typeface="Arial"/>
              <a:buChar char="•"/>
            </a:pPr>
            <a:r>
              <a:rPr lang="en-US" sz="3499">
                <a:solidFill>
                  <a:srgbClr val="1C1D20"/>
                </a:solidFill>
                <a:latin typeface="Noto Serif"/>
              </a:rPr>
              <a:t>Dễ thực hiện và dễ hiểu. </a:t>
            </a:r>
          </a:p>
          <a:p>
            <a:pPr marL="755649" lvl="1" indent="-377824" algn="just">
              <a:lnSpc>
                <a:spcPts val="5179"/>
              </a:lnSpc>
              <a:buFont typeface="Arial"/>
              <a:buChar char="•"/>
            </a:pPr>
            <a:r>
              <a:rPr lang="en-US" sz="3499">
                <a:solidFill>
                  <a:srgbClr val="1C1D20"/>
                </a:solidFill>
                <a:latin typeface="Noto Serif"/>
              </a:rPr>
              <a:t>Tránh overfitting bằng cách sử dụng một số kỹ thuật giảm kích thước, kỹ thuật chính quy hóa (L1 và L2) và xác thực chéo.</a:t>
            </a:r>
          </a:p>
        </p:txBody>
      </p:sp>
      <p:sp>
        <p:nvSpPr>
          <p:cNvPr id="12" name="TextBox 12"/>
          <p:cNvSpPr txBox="1"/>
          <p:nvPr/>
        </p:nvSpPr>
        <p:spPr>
          <a:xfrm>
            <a:off x="9819945" y="2724785"/>
            <a:ext cx="6257715" cy="6533515"/>
          </a:xfrm>
          <a:prstGeom prst="rect">
            <a:avLst/>
          </a:prstGeom>
        </p:spPr>
        <p:txBody>
          <a:bodyPr lIns="0" tIns="0" rIns="0" bIns="0" rtlCol="0" anchor="t">
            <a:spAutoFit/>
          </a:bodyPr>
          <a:lstStyle/>
          <a:p>
            <a:pPr marL="755649" lvl="1" indent="-377824" algn="just">
              <a:lnSpc>
                <a:spcPts val="5179"/>
              </a:lnSpc>
              <a:buFont typeface="Arial"/>
              <a:buChar char="•"/>
            </a:pPr>
            <a:r>
              <a:rPr lang="en-US" sz="3499">
                <a:solidFill>
                  <a:srgbClr val="1C1D20"/>
                </a:solidFill>
                <a:latin typeface="Noto Serif"/>
              </a:rPr>
              <a:t>Nhạy cảm với nhiễu (sensitive to noise) nên  cần phải tiền xử lý dữ liệu (pre-processing). </a:t>
            </a:r>
          </a:p>
          <a:p>
            <a:pPr marL="755649" lvl="1" indent="-377824" algn="just">
              <a:lnSpc>
                <a:spcPts val="5179"/>
              </a:lnSpc>
              <a:buFont typeface="Arial"/>
              <a:buChar char="•"/>
            </a:pPr>
            <a:r>
              <a:rPr lang="en-US" sz="3499">
                <a:solidFill>
                  <a:srgbClr val="1C1D20"/>
                </a:solidFill>
                <a:latin typeface="Noto Serif"/>
              </a:rPr>
              <a:t>Linear Regression là nó không biễu diễn được các mô hình phức tạp.</a:t>
            </a:r>
          </a:p>
          <a:p>
            <a:pPr marL="755649" lvl="1" indent="-377824" algn="just">
              <a:lnSpc>
                <a:spcPts val="5179"/>
              </a:lnSpc>
              <a:buFont typeface="Arial"/>
              <a:buChar char="•"/>
            </a:pPr>
            <a:r>
              <a:rPr lang="en-US" sz="3499">
                <a:solidFill>
                  <a:srgbClr val="1C1D20"/>
                </a:solidFill>
                <a:latin typeface="Noto Serif"/>
              </a:rPr>
              <a:t>Không được khuyến khích cho hầu hết các ứng dụng thực tế.</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Naive Bayes classifiers </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2694130" y="3221040"/>
            <a:ext cx="12899740" cy="5225279"/>
          </a:xfrm>
          <a:custGeom>
            <a:avLst/>
            <a:gdLst/>
            <a:ahLst/>
            <a:cxnLst/>
            <a:rect l="l" t="t" r="r" b="b"/>
            <a:pathLst>
              <a:path w="12899740" h="5225279">
                <a:moveTo>
                  <a:pt x="0" y="0"/>
                </a:moveTo>
                <a:lnTo>
                  <a:pt x="12899740" y="0"/>
                </a:lnTo>
                <a:lnTo>
                  <a:pt x="12899740" y="5225279"/>
                </a:lnTo>
                <a:lnTo>
                  <a:pt x="0" y="5225279"/>
                </a:lnTo>
                <a:lnTo>
                  <a:pt x="0" y="0"/>
                </a:lnTo>
                <a:close/>
              </a:path>
            </a:pathLst>
          </a:custGeom>
          <a:blipFill>
            <a:blip r:embed="rId3"/>
            <a:stretch>
              <a:fillRect t="-28980"/>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09573" y="1469491"/>
            <a:ext cx="6024896" cy="1371600"/>
          </a:xfrm>
          <a:prstGeom prst="rect">
            <a:avLst/>
          </a:prstGeom>
        </p:spPr>
        <p:txBody>
          <a:bodyPr lIns="0" tIns="0" rIns="0" bIns="0" rtlCol="0" anchor="t">
            <a:spAutoFit/>
          </a:bodyPr>
          <a:lstStyle/>
          <a:p>
            <a:pPr marL="0" lvl="0" indent="0" algn="l">
              <a:lnSpc>
                <a:spcPts val="10800"/>
              </a:lnSpc>
              <a:spcBef>
                <a:spcPct val="0"/>
              </a:spcBef>
            </a:pPr>
            <a:r>
              <a:rPr lang="en-US" sz="9000">
                <a:solidFill>
                  <a:srgbClr val="000000"/>
                </a:solidFill>
                <a:latin typeface="Noto Serif Bold"/>
              </a:rPr>
              <a:t>Nội dung</a:t>
            </a:r>
          </a:p>
        </p:txBody>
      </p:sp>
      <p:sp>
        <p:nvSpPr>
          <p:cNvPr id="3" name="AutoShape 3"/>
          <p:cNvSpPr/>
          <p:nvPr/>
        </p:nvSpPr>
        <p:spPr>
          <a:xfrm>
            <a:off x="1409573" y="3629073"/>
            <a:ext cx="15115652" cy="0"/>
          </a:xfrm>
          <a:prstGeom prst="line">
            <a:avLst/>
          </a:prstGeom>
          <a:ln w="9525" cap="flat">
            <a:solidFill>
              <a:srgbClr val="000000"/>
            </a:solidFill>
            <a:prstDash val="solid"/>
            <a:headEnd type="none" w="sm" len="sm"/>
            <a:tailEnd type="none" w="sm" len="sm"/>
          </a:ln>
        </p:spPr>
        <p:txBody>
          <a:bodyPr/>
          <a:lstStyle/>
          <a:p>
            <a:endParaRPr lang="en-VN"/>
          </a:p>
        </p:txBody>
      </p:sp>
      <p:sp>
        <p:nvSpPr>
          <p:cNvPr id="4" name="TextBox 4"/>
          <p:cNvSpPr txBox="1"/>
          <p:nvPr/>
        </p:nvSpPr>
        <p:spPr>
          <a:xfrm>
            <a:off x="1409573" y="4372023"/>
            <a:ext cx="6024896" cy="26479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Noto Serif"/>
              </a:rPr>
              <a:t>Các khía cạnh của học máy</a:t>
            </a:r>
          </a:p>
          <a:p>
            <a:pPr marL="1295400" lvl="2" indent="-431800">
              <a:lnSpc>
                <a:spcPts val="4200"/>
              </a:lnSpc>
              <a:buFont typeface="Arial"/>
              <a:buChar char="⚬"/>
            </a:pPr>
            <a:r>
              <a:rPr lang="en-US" sz="3000">
                <a:solidFill>
                  <a:srgbClr val="000000"/>
                </a:solidFill>
                <a:latin typeface="Noto Serif"/>
              </a:rPr>
              <a:t>Mục tiêu của mô hình</a:t>
            </a:r>
          </a:p>
          <a:p>
            <a:pPr marL="1295400" lvl="2" indent="-431800">
              <a:lnSpc>
                <a:spcPts val="4200"/>
              </a:lnSpc>
              <a:buFont typeface="Arial"/>
              <a:buChar char="⚬"/>
            </a:pPr>
            <a:r>
              <a:rPr lang="en-US" sz="3000">
                <a:solidFill>
                  <a:srgbClr val="000000"/>
                </a:solidFill>
                <a:latin typeface="Noto Serif"/>
              </a:rPr>
              <a:t>Thuật toán</a:t>
            </a:r>
          </a:p>
          <a:p>
            <a:pPr marL="1295400" lvl="2" indent="-431800">
              <a:lnSpc>
                <a:spcPts val="4200"/>
              </a:lnSpc>
              <a:buFont typeface="Arial"/>
              <a:buChar char="⚬"/>
            </a:pPr>
            <a:r>
              <a:rPr lang="en-US" sz="3000">
                <a:solidFill>
                  <a:srgbClr val="000000"/>
                </a:solidFill>
                <a:latin typeface="Noto Serif"/>
              </a:rPr>
              <a:t>Ưu nhược điểm</a:t>
            </a:r>
          </a:p>
          <a:p>
            <a:pPr marL="1295400" lvl="2" indent="-431800">
              <a:lnSpc>
                <a:spcPts val="4200"/>
              </a:lnSpc>
              <a:buFont typeface="Arial"/>
              <a:buChar char="⚬"/>
            </a:pPr>
            <a:r>
              <a:rPr lang="en-US" sz="3000">
                <a:solidFill>
                  <a:srgbClr val="000000"/>
                </a:solidFill>
                <a:latin typeface="Noto Serif"/>
              </a:rPr>
              <a:t>So sánh từng mô hình</a:t>
            </a:r>
          </a:p>
        </p:txBody>
      </p:sp>
      <p:sp>
        <p:nvSpPr>
          <p:cNvPr id="5" name="TextBox 5"/>
          <p:cNvSpPr txBox="1"/>
          <p:nvPr/>
        </p:nvSpPr>
        <p:spPr>
          <a:xfrm>
            <a:off x="7294978" y="4372023"/>
            <a:ext cx="5109027" cy="21145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Noto Serif"/>
              </a:rPr>
              <a:t>Giải quyết bài toán</a:t>
            </a:r>
          </a:p>
          <a:p>
            <a:pPr marL="1295400" lvl="2" indent="-431800">
              <a:lnSpc>
                <a:spcPts val="4200"/>
              </a:lnSpc>
              <a:buFont typeface="Arial"/>
              <a:buChar char="⚬"/>
            </a:pPr>
            <a:r>
              <a:rPr lang="en-US" sz="3000">
                <a:solidFill>
                  <a:srgbClr val="000000"/>
                </a:solidFill>
                <a:latin typeface="Noto Serif"/>
              </a:rPr>
              <a:t>Tiền xử lí dữ liệu</a:t>
            </a:r>
          </a:p>
          <a:p>
            <a:pPr marL="1295400" lvl="2" indent="-431800">
              <a:lnSpc>
                <a:spcPts val="4200"/>
              </a:lnSpc>
              <a:buFont typeface="Arial"/>
              <a:buChar char="⚬"/>
            </a:pPr>
            <a:r>
              <a:rPr lang="en-US" sz="3000">
                <a:solidFill>
                  <a:srgbClr val="000000"/>
                </a:solidFill>
                <a:latin typeface="Noto Serif"/>
              </a:rPr>
              <a:t>Xây dựng mô hình</a:t>
            </a:r>
          </a:p>
          <a:p>
            <a:pPr marL="1295400" lvl="2" indent="-431800">
              <a:lnSpc>
                <a:spcPts val="4200"/>
              </a:lnSpc>
              <a:buFont typeface="Arial"/>
              <a:buChar char="⚬"/>
            </a:pPr>
            <a:r>
              <a:rPr lang="en-US" sz="3000">
                <a:solidFill>
                  <a:srgbClr val="000000"/>
                </a:solidFill>
                <a:latin typeface="Noto Serif"/>
              </a:rPr>
              <a:t>Đánh giá</a:t>
            </a:r>
          </a:p>
        </p:txBody>
      </p:sp>
      <p:sp>
        <p:nvSpPr>
          <p:cNvPr id="6" name="TextBox 6"/>
          <p:cNvSpPr txBox="1"/>
          <p:nvPr/>
        </p:nvSpPr>
        <p:spPr>
          <a:xfrm>
            <a:off x="12404006" y="4372023"/>
            <a:ext cx="4855294" cy="21145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Noto Serif"/>
              </a:rPr>
              <a:t>Tìm hiểu vấn đề Overfitting và các phương pháp giải quyết vấn đề</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Naive Bayes classifiers </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4527086" y="6518694"/>
            <a:ext cx="7323397" cy="2460053"/>
          </a:xfrm>
          <a:custGeom>
            <a:avLst/>
            <a:gdLst/>
            <a:ahLst/>
            <a:cxnLst/>
            <a:rect l="l" t="t" r="r" b="b"/>
            <a:pathLst>
              <a:path w="7323397" h="2460053">
                <a:moveTo>
                  <a:pt x="0" y="0"/>
                </a:moveTo>
                <a:lnTo>
                  <a:pt x="7323397" y="0"/>
                </a:lnTo>
                <a:lnTo>
                  <a:pt x="7323397" y="2460054"/>
                </a:lnTo>
                <a:lnTo>
                  <a:pt x="0" y="2460054"/>
                </a:lnTo>
                <a:lnTo>
                  <a:pt x="0" y="0"/>
                </a:lnTo>
                <a:close/>
              </a:path>
            </a:pathLst>
          </a:custGeom>
          <a:blipFill>
            <a:blip r:embed="rId3"/>
            <a:stretch>
              <a:fillRect l="-26797" t="-59612" r="-25325" b="-51722"/>
            </a:stretch>
          </a:blipFill>
        </p:spPr>
        <p:txBody>
          <a:bodyPr/>
          <a:lstStyle/>
          <a:p>
            <a:endParaRPr lang="en-VN"/>
          </a:p>
        </p:txBody>
      </p:sp>
      <p:sp>
        <p:nvSpPr>
          <p:cNvPr id="5" name="TextBox 5"/>
          <p:cNvSpPr txBox="1"/>
          <p:nvPr/>
        </p:nvSpPr>
        <p:spPr>
          <a:xfrm>
            <a:off x="2543010" y="2786607"/>
            <a:ext cx="13201980" cy="3247390"/>
          </a:xfrm>
          <a:prstGeom prst="rect">
            <a:avLst/>
          </a:prstGeom>
        </p:spPr>
        <p:txBody>
          <a:bodyPr lIns="0" tIns="0" rIns="0" bIns="0" rtlCol="0" anchor="t">
            <a:spAutoFit/>
          </a:bodyPr>
          <a:lstStyle/>
          <a:p>
            <a:pPr marL="755649" lvl="1" indent="-377824" algn="just">
              <a:lnSpc>
                <a:spcPts val="5179"/>
              </a:lnSpc>
              <a:buFont typeface="Arial"/>
              <a:buChar char="•"/>
            </a:pPr>
            <a:r>
              <a:rPr lang="en-US" sz="3499">
                <a:solidFill>
                  <a:srgbClr val="1C1D20"/>
                </a:solidFill>
                <a:latin typeface="Noto Serif Bold"/>
              </a:rPr>
              <a:t>Xác suất có điều kiện:  </a:t>
            </a:r>
          </a:p>
          <a:p>
            <a:pPr marL="1511298" lvl="2" indent="-503766" algn="just">
              <a:lnSpc>
                <a:spcPts val="5179"/>
              </a:lnSpc>
              <a:buFont typeface="Arial"/>
              <a:buChar char="⚬"/>
            </a:pPr>
            <a:r>
              <a:rPr lang="en-US" sz="3499">
                <a:solidFill>
                  <a:srgbClr val="1C1D20"/>
                </a:solidFill>
                <a:latin typeface="Noto Serif"/>
              </a:rPr>
              <a:t>Xác suất của biến cố A khi biến cố B đã xảy ra.</a:t>
            </a:r>
          </a:p>
          <a:p>
            <a:pPr marL="1511298" lvl="2" indent="-503766" algn="just">
              <a:lnSpc>
                <a:spcPts val="5179"/>
              </a:lnSpc>
              <a:buFont typeface="Arial"/>
              <a:buChar char="⚬"/>
            </a:pPr>
            <a:r>
              <a:rPr lang="en-US" sz="3499">
                <a:solidFill>
                  <a:srgbClr val="1C1D20"/>
                </a:solidFill>
                <a:latin typeface="Noto Serif"/>
              </a:rPr>
              <a:t>Kí hiệu: P(A|B)</a:t>
            </a:r>
          </a:p>
          <a:p>
            <a:pPr marL="755649" lvl="1" indent="-377824" algn="just">
              <a:lnSpc>
                <a:spcPts val="5179"/>
              </a:lnSpc>
              <a:buFont typeface="Arial"/>
              <a:buChar char="•"/>
            </a:pPr>
            <a:r>
              <a:rPr lang="en-US" sz="3499" spc="-10">
                <a:solidFill>
                  <a:srgbClr val="1C1D20"/>
                </a:solidFill>
                <a:latin typeface="Noto Serif Bold"/>
              </a:rPr>
              <a:t>Định lý Bayes</a:t>
            </a:r>
            <a:r>
              <a:rPr lang="en-US" sz="3499" spc="-10">
                <a:solidFill>
                  <a:srgbClr val="1C1D20"/>
                </a:solidFill>
                <a:latin typeface="Noto Serif"/>
              </a:rPr>
              <a:t> là phương pháp tính xác suất có điều kiện, ta có công thức tính xác suất như sau:</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Bayes’ Theorem</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1028700" y="4215398"/>
            <a:ext cx="7323397" cy="2460053"/>
          </a:xfrm>
          <a:custGeom>
            <a:avLst/>
            <a:gdLst/>
            <a:ahLst/>
            <a:cxnLst/>
            <a:rect l="l" t="t" r="r" b="b"/>
            <a:pathLst>
              <a:path w="7323397" h="2460053">
                <a:moveTo>
                  <a:pt x="0" y="0"/>
                </a:moveTo>
                <a:lnTo>
                  <a:pt x="7323397" y="0"/>
                </a:lnTo>
                <a:lnTo>
                  <a:pt x="7323397" y="2460053"/>
                </a:lnTo>
                <a:lnTo>
                  <a:pt x="0" y="2460053"/>
                </a:lnTo>
                <a:lnTo>
                  <a:pt x="0" y="0"/>
                </a:lnTo>
                <a:close/>
              </a:path>
            </a:pathLst>
          </a:custGeom>
          <a:blipFill>
            <a:blip r:embed="rId3"/>
            <a:stretch>
              <a:fillRect l="-26797" t="-59612" r="-25325" b="-51722"/>
            </a:stretch>
          </a:blipFill>
        </p:spPr>
        <p:txBody>
          <a:bodyPr/>
          <a:lstStyle/>
          <a:p>
            <a:endParaRPr lang="en-VN"/>
          </a:p>
        </p:txBody>
      </p:sp>
      <p:sp>
        <p:nvSpPr>
          <p:cNvPr id="5" name="TextBox 5"/>
          <p:cNvSpPr txBox="1"/>
          <p:nvPr/>
        </p:nvSpPr>
        <p:spPr>
          <a:xfrm>
            <a:off x="8743357" y="3450254"/>
            <a:ext cx="8371187" cy="3904615"/>
          </a:xfrm>
          <a:prstGeom prst="rect">
            <a:avLst/>
          </a:prstGeom>
        </p:spPr>
        <p:txBody>
          <a:bodyPr lIns="0" tIns="0" rIns="0" bIns="0" rtlCol="0" anchor="t">
            <a:spAutoFit/>
          </a:bodyPr>
          <a:lstStyle/>
          <a:p>
            <a:pPr marL="755649" lvl="1" indent="-377824" algn="just">
              <a:lnSpc>
                <a:spcPts val="5179"/>
              </a:lnSpc>
              <a:buFont typeface="Arial"/>
              <a:buChar char="•"/>
            </a:pPr>
            <a:r>
              <a:rPr lang="en-US" sz="3499">
                <a:solidFill>
                  <a:srgbClr val="1C1D20"/>
                </a:solidFill>
                <a:latin typeface="Noto Serif"/>
              </a:rPr>
              <a:t>P(A): xác suất xảy ra A</a:t>
            </a:r>
          </a:p>
          <a:p>
            <a:pPr marL="755649" lvl="1" indent="-377824" algn="just">
              <a:lnSpc>
                <a:spcPts val="5179"/>
              </a:lnSpc>
              <a:buFont typeface="Arial"/>
              <a:buChar char="•"/>
            </a:pPr>
            <a:r>
              <a:rPr lang="en-US" sz="3499">
                <a:solidFill>
                  <a:srgbClr val="1C1D20"/>
                </a:solidFill>
                <a:latin typeface="Noto Serif"/>
              </a:rPr>
              <a:t>P(B): xác suất xảy ra B</a:t>
            </a:r>
          </a:p>
          <a:p>
            <a:pPr marL="755649" lvl="1" indent="-377824" algn="just">
              <a:lnSpc>
                <a:spcPts val="5179"/>
              </a:lnSpc>
              <a:buFont typeface="Arial"/>
              <a:buChar char="•"/>
            </a:pPr>
            <a:r>
              <a:rPr lang="en-US" sz="3499">
                <a:solidFill>
                  <a:srgbClr val="1C1D20"/>
                </a:solidFill>
                <a:latin typeface="Noto Serif"/>
              </a:rPr>
              <a:t>P(A|B): xác suất xảy ra A khi B đã xảy ra</a:t>
            </a:r>
          </a:p>
          <a:p>
            <a:pPr marL="755649" lvl="1" indent="-377824" algn="just">
              <a:lnSpc>
                <a:spcPts val="5179"/>
              </a:lnSpc>
              <a:buFont typeface="Arial"/>
              <a:buChar char="•"/>
            </a:pPr>
            <a:r>
              <a:rPr lang="en-US" sz="3499">
                <a:solidFill>
                  <a:srgbClr val="1C1D20"/>
                </a:solidFill>
                <a:latin typeface="Noto Serif"/>
              </a:rPr>
              <a:t>P(B|A):xác suất xảy ra B khi A đã xảy ra</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Naive Bayes classifiers </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TextBox 4"/>
          <p:cNvSpPr txBox="1"/>
          <p:nvPr/>
        </p:nvSpPr>
        <p:spPr>
          <a:xfrm>
            <a:off x="2693972" y="3213735"/>
            <a:ext cx="13201980" cy="3697605"/>
          </a:xfrm>
          <a:prstGeom prst="rect">
            <a:avLst/>
          </a:prstGeom>
        </p:spPr>
        <p:txBody>
          <a:bodyPr lIns="0" tIns="0" rIns="0" bIns="0" rtlCol="0" anchor="t">
            <a:spAutoFit/>
          </a:bodyPr>
          <a:lstStyle/>
          <a:p>
            <a:pPr marL="755649" lvl="1" indent="-377824" algn="just">
              <a:lnSpc>
                <a:spcPts val="5984"/>
              </a:lnSpc>
              <a:buFont typeface="Arial"/>
              <a:buChar char="•"/>
            </a:pPr>
            <a:r>
              <a:rPr lang="en-US" sz="3499">
                <a:solidFill>
                  <a:srgbClr val="1C1D20"/>
                </a:solidFill>
                <a:latin typeface="Noto Serif"/>
              </a:rPr>
              <a:t>Đây là một kỹ thuật phân loại dựa trên </a:t>
            </a:r>
            <a:r>
              <a:rPr lang="en-US" sz="3499">
                <a:solidFill>
                  <a:srgbClr val="1C1D20"/>
                </a:solidFill>
                <a:latin typeface="Noto Serif Bold"/>
              </a:rPr>
              <a:t>Định lý Bayes</a:t>
            </a:r>
          </a:p>
          <a:p>
            <a:pPr marL="755649" lvl="1" indent="-377824" algn="just">
              <a:lnSpc>
                <a:spcPts val="5984"/>
              </a:lnSpc>
              <a:buFont typeface="Arial"/>
              <a:buChar char="•"/>
            </a:pPr>
            <a:r>
              <a:rPr lang="en-US" sz="3499">
                <a:solidFill>
                  <a:srgbClr val="1C1D20"/>
                </a:solidFill>
                <a:latin typeface="Noto Serif"/>
              </a:rPr>
              <a:t>Giả định rằng mọi features đầu vào đều độc lập với nhau.  </a:t>
            </a:r>
          </a:p>
          <a:p>
            <a:pPr marL="1511298" lvl="2" indent="-503766" algn="just">
              <a:lnSpc>
                <a:spcPts val="5984"/>
              </a:lnSpc>
              <a:buFont typeface="Arial"/>
              <a:buChar char="⚬"/>
            </a:pPr>
            <a:r>
              <a:rPr lang="en-US" sz="3499">
                <a:solidFill>
                  <a:srgbClr val="1C1D20"/>
                </a:solidFill>
                <a:latin typeface="Noto Serif"/>
              </a:rPr>
              <a:t>Ví dụ 2 biến </a:t>
            </a:r>
            <a:r>
              <a:rPr lang="en-US" sz="3499">
                <a:solidFill>
                  <a:srgbClr val="1C1D20"/>
                </a:solidFill>
                <a:latin typeface="Noto Serif Bold"/>
              </a:rPr>
              <a:t>độc lập</a:t>
            </a:r>
            <a:r>
              <a:rPr lang="en-US" sz="3499">
                <a:solidFill>
                  <a:srgbClr val="1C1D20"/>
                </a:solidFill>
                <a:latin typeface="Noto Serif"/>
              </a:rPr>
              <a:t> là: size giày và giới tính. </a:t>
            </a:r>
          </a:p>
          <a:p>
            <a:pPr marL="1511298" lvl="2" indent="-503766" algn="just">
              <a:lnSpc>
                <a:spcPts val="5984"/>
              </a:lnSpc>
              <a:buFont typeface="Arial"/>
              <a:buChar char="⚬"/>
            </a:pPr>
            <a:r>
              <a:rPr lang="en-US" sz="3499">
                <a:solidFill>
                  <a:srgbClr val="1C1D20"/>
                </a:solidFill>
                <a:latin typeface="Noto Serif"/>
              </a:rPr>
              <a:t>Ví dụ 2 biến </a:t>
            </a:r>
            <a:r>
              <a:rPr lang="en-US" sz="3499">
                <a:solidFill>
                  <a:srgbClr val="1C1D20"/>
                </a:solidFill>
                <a:latin typeface="Noto Serif Bold"/>
              </a:rPr>
              <a:t>phụ thuộc</a:t>
            </a:r>
            <a:r>
              <a:rPr lang="en-US" sz="3499">
                <a:solidFill>
                  <a:srgbClr val="1C1D20"/>
                </a:solidFill>
                <a:latin typeface="Noto Serif"/>
              </a:rPr>
              <a:t> là: chiều cao và cân nặng.</a:t>
            </a:r>
          </a:p>
          <a:p>
            <a:pPr marL="755649" lvl="1" indent="-377824" algn="just">
              <a:lnSpc>
                <a:spcPts val="5984"/>
              </a:lnSpc>
              <a:buFont typeface="Arial"/>
              <a:buChar char="•"/>
            </a:pPr>
            <a:r>
              <a:rPr lang="en-US" sz="3499">
                <a:solidFill>
                  <a:srgbClr val="1C1D20"/>
                </a:solidFill>
                <a:latin typeface="Noto Serif"/>
              </a:rPr>
              <a:t>Lớp có xác suất cao nhất thì đấy chính là kết quả.</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Example</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grpSp>
        <p:nvGrpSpPr>
          <p:cNvPr id="4" name="Group 4"/>
          <p:cNvGrpSpPr/>
          <p:nvPr/>
        </p:nvGrpSpPr>
        <p:grpSpPr>
          <a:xfrm>
            <a:off x="9414466" y="2973409"/>
            <a:ext cx="8873534" cy="1730229"/>
            <a:chOff x="0" y="0"/>
            <a:chExt cx="2337062" cy="455698"/>
          </a:xfrm>
        </p:grpSpPr>
        <p:sp>
          <p:nvSpPr>
            <p:cNvPr id="5" name="Freeform 5"/>
            <p:cNvSpPr/>
            <p:nvPr/>
          </p:nvSpPr>
          <p:spPr>
            <a:xfrm>
              <a:off x="0" y="0"/>
              <a:ext cx="2337062" cy="455698"/>
            </a:xfrm>
            <a:custGeom>
              <a:avLst/>
              <a:gdLst/>
              <a:ahLst/>
              <a:cxnLst/>
              <a:rect l="l" t="t" r="r" b="b"/>
              <a:pathLst>
                <a:path w="2337062" h="455698">
                  <a:moveTo>
                    <a:pt x="0" y="0"/>
                  </a:moveTo>
                  <a:lnTo>
                    <a:pt x="2337062" y="0"/>
                  </a:lnTo>
                  <a:lnTo>
                    <a:pt x="2337062" y="455698"/>
                  </a:lnTo>
                  <a:lnTo>
                    <a:pt x="0" y="455698"/>
                  </a:lnTo>
                  <a:close/>
                </a:path>
              </a:pathLst>
            </a:custGeom>
            <a:solidFill>
              <a:srgbClr val="DDDEDE"/>
            </a:solidFill>
            <a:ln w="38100" cap="sq">
              <a:solidFill>
                <a:srgbClr val="F1F2F2"/>
              </a:solidFill>
              <a:prstDash val="solid"/>
              <a:miter/>
            </a:ln>
          </p:spPr>
          <p:txBody>
            <a:bodyPr/>
            <a:lstStyle/>
            <a:p>
              <a:endParaRPr lang="en-VN"/>
            </a:p>
          </p:txBody>
        </p:sp>
        <p:sp>
          <p:nvSpPr>
            <p:cNvPr id="6" name="TextBox 6"/>
            <p:cNvSpPr txBox="1"/>
            <p:nvPr/>
          </p:nvSpPr>
          <p:spPr>
            <a:xfrm>
              <a:off x="0" y="-38100"/>
              <a:ext cx="2337062" cy="493798"/>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2933027" y="4990571"/>
            <a:ext cx="859614" cy="1291769"/>
          </a:xfrm>
          <a:custGeom>
            <a:avLst/>
            <a:gdLst/>
            <a:ahLst/>
            <a:cxnLst/>
            <a:rect l="l" t="t" r="r" b="b"/>
            <a:pathLst>
              <a:path w="859614" h="1291769">
                <a:moveTo>
                  <a:pt x="0" y="0"/>
                </a:moveTo>
                <a:lnTo>
                  <a:pt x="859613" y="0"/>
                </a:lnTo>
                <a:lnTo>
                  <a:pt x="859613" y="1291769"/>
                </a:lnTo>
                <a:lnTo>
                  <a:pt x="0" y="1291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VN"/>
          </a:p>
        </p:txBody>
      </p:sp>
      <p:grpSp>
        <p:nvGrpSpPr>
          <p:cNvPr id="8" name="Group 8"/>
          <p:cNvGrpSpPr/>
          <p:nvPr/>
        </p:nvGrpSpPr>
        <p:grpSpPr>
          <a:xfrm>
            <a:off x="10600599" y="6569273"/>
            <a:ext cx="5668178" cy="1730229"/>
            <a:chOff x="0" y="0"/>
            <a:chExt cx="1492853" cy="455698"/>
          </a:xfrm>
        </p:grpSpPr>
        <p:sp>
          <p:nvSpPr>
            <p:cNvPr id="9" name="Freeform 9"/>
            <p:cNvSpPr/>
            <p:nvPr/>
          </p:nvSpPr>
          <p:spPr>
            <a:xfrm>
              <a:off x="0" y="0"/>
              <a:ext cx="1492853" cy="455698"/>
            </a:xfrm>
            <a:custGeom>
              <a:avLst/>
              <a:gdLst/>
              <a:ahLst/>
              <a:cxnLst/>
              <a:rect l="l" t="t" r="r" b="b"/>
              <a:pathLst>
                <a:path w="1492853" h="455698">
                  <a:moveTo>
                    <a:pt x="0" y="0"/>
                  </a:moveTo>
                  <a:lnTo>
                    <a:pt x="1492853" y="0"/>
                  </a:lnTo>
                  <a:lnTo>
                    <a:pt x="1492853" y="455698"/>
                  </a:lnTo>
                  <a:lnTo>
                    <a:pt x="0" y="455698"/>
                  </a:lnTo>
                  <a:close/>
                </a:path>
              </a:pathLst>
            </a:custGeom>
            <a:solidFill>
              <a:srgbClr val="DDDEDE"/>
            </a:solidFill>
            <a:ln w="38100" cap="sq">
              <a:solidFill>
                <a:srgbClr val="F1F2F2"/>
              </a:solidFill>
              <a:prstDash val="solid"/>
              <a:miter/>
            </a:ln>
          </p:spPr>
          <p:txBody>
            <a:bodyPr/>
            <a:lstStyle/>
            <a:p>
              <a:endParaRPr lang="en-VN"/>
            </a:p>
          </p:txBody>
        </p:sp>
        <p:sp>
          <p:nvSpPr>
            <p:cNvPr id="10" name="TextBox 10"/>
            <p:cNvSpPr txBox="1"/>
            <p:nvPr/>
          </p:nvSpPr>
          <p:spPr>
            <a:xfrm>
              <a:off x="0" y="-38100"/>
              <a:ext cx="1492853" cy="49379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788132" y="2480808"/>
            <a:ext cx="8134867" cy="6493192"/>
          </a:xfrm>
          <a:custGeom>
            <a:avLst/>
            <a:gdLst/>
            <a:ahLst/>
            <a:cxnLst/>
            <a:rect l="l" t="t" r="r" b="b"/>
            <a:pathLst>
              <a:path w="8134867" h="6493192">
                <a:moveTo>
                  <a:pt x="0" y="0"/>
                </a:moveTo>
                <a:lnTo>
                  <a:pt x="8134866" y="0"/>
                </a:lnTo>
                <a:lnTo>
                  <a:pt x="8134866" y="6493191"/>
                </a:lnTo>
                <a:lnTo>
                  <a:pt x="0" y="6493191"/>
                </a:lnTo>
                <a:lnTo>
                  <a:pt x="0" y="0"/>
                </a:lnTo>
                <a:close/>
              </a:path>
            </a:pathLst>
          </a:custGeom>
          <a:blipFill>
            <a:blip r:embed="rId5"/>
            <a:stretch>
              <a:fillRect/>
            </a:stretch>
          </a:blipFill>
        </p:spPr>
        <p:txBody>
          <a:bodyPr/>
          <a:lstStyle/>
          <a:p>
            <a:endParaRPr lang="en-VN"/>
          </a:p>
        </p:txBody>
      </p:sp>
      <p:sp>
        <p:nvSpPr>
          <p:cNvPr id="12" name="TextBox 12"/>
          <p:cNvSpPr txBox="1"/>
          <p:nvPr/>
        </p:nvSpPr>
        <p:spPr>
          <a:xfrm>
            <a:off x="9121702" y="3257022"/>
            <a:ext cx="9478112" cy="1028699"/>
          </a:xfrm>
          <a:prstGeom prst="rect">
            <a:avLst/>
          </a:prstGeom>
        </p:spPr>
        <p:txBody>
          <a:bodyPr lIns="0" tIns="0" rIns="0" bIns="0" rtlCol="0" anchor="t">
            <a:spAutoFit/>
          </a:bodyPr>
          <a:lstStyle/>
          <a:p>
            <a:pPr algn="ctr">
              <a:lnSpc>
                <a:spcPts val="8400"/>
              </a:lnSpc>
            </a:pPr>
            <a:r>
              <a:rPr lang="en-US" sz="6000">
                <a:solidFill>
                  <a:srgbClr val="000000"/>
                </a:solidFill>
                <a:latin typeface="Fredoka One Bold"/>
              </a:rPr>
              <a:t>RED - SUV - DOMESTIC</a:t>
            </a:r>
          </a:p>
        </p:txBody>
      </p:sp>
      <p:sp>
        <p:nvSpPr>
          <p:cNvPr id="13" name="TextBox 13"/>
          <p:cNvSpPr txBox="1"/>
          <p:nvPr/>
        </p:nvSpPr>
        <p:spPr>
          <a:xfrm>
            <a:off x="10600599" y="6872883"/>
            <a:ext cx="5567617" cy="1008709"/>
          </a:xfrm>
          <a:prstGeom prst="rect">
            <a:avLst/>
          </a:prstGeom>
        </p:spPr>
        <p:txBody>
          <a:bodyPr lIns="0" tIns="0" rIns="0" bIns="0" rtlCol="0" anchor="t">
            <a:spAutoFit/>
          </a:bodyPr>
          <a:lstStyle/>
          <a:p>
            <a:pPr algn="ctr">
              <a:lnSpc>
                <a:spcPts val="8257"/>
              </a:lnSpc>
            </a:pPr>
            <a:r>
              <a:rPr lang="en-US" sz="5898">
                <a:solidFill>
                  <a:srgbClr val="000000"/>
                </a:solidFill>
                <a:latin typeface="Fredoka One"/>
              </a:rPr>
              <a:t>YES || NO</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Freeform 3"/>
          <p:cNvSpPr/>
          <p:nvPr/>
        </p:nvSpPr>
        <p:spPr>
          <a:xfrm>
            <a:off x="3246660" y="2518039"/>
            <a:ext cx="11260151" cy="4948997"/>
          </a:xfrm>
          <a:custGeom>
            <a:avLst/>
            <a:gdLst/>
            <a:ahLst/>
            <a:cxnLst/>
            <a:rect l="l" t="t" r="r" b="b"/>
            <a:pathLst>
              <a:path w="11260151" h="4948997">
                <a:moveTo>
                  <a:pt x="0" y="0"/>
                </a:moveTo>
                <a:lnTo>
                  <a:pt x="11260151" y="0"/>
                </a:lnTo>
                <a:lnTo>
                  <a:pt x="11260151" y="4948997"/>
                </a:lnTo>
                <a:lnTo>
                  <a:pt x="0" y="4948997"/>
                </a:lnTo>
                <a:lnTo>
                  <a:pt x="0" y="0"/>
                </a:lnTo>
                <a:close/>
              </a:path>
            </a:pathLst>
          </a:custGeom>
          <a:blipFill>
            <a:blip r:embed="rId3"/>
            <a:stretch>
              <a:fillRect b="-6100"/>
            </a:stretch>
          </a:blipFill>
        </p:spPr>
        <p:txBody>
          <a:bodyPr/>
          <a:lstStyle/>
          <a:p>
            <a:endParaRPr lang="en-VN"/>
          </a:p>
        </p:txBody>
      </p:sp>
      <p:sp>
        <p:nvSpPr>
          <p:cNvPr id="4" name="Freeform 4"/>
          <p:cNvSpPr/>
          <p:nvPr/>
        </p:nvSpPr>
        <p:spPr>
          <a:xfrm>
            <a:off x="8252755" y="-65634"/>
            <a:ext cx="7023986" cy="2369350"/>
          </a:xfrm>
          <a:custGeom>
            <a:avLst/>
            <a:gdLst/>
            <a:ahLst/>
            <a:cxnLst/>
            <a:rect l="l" t="t" r="r" b="b"/>
            <a:pathLst>
              <a:path w="7023986" h="2369350">
                <a:moveTo>
                  <a:pt x="0" y="0"/>
                </a:moveTo>
                <a:lnTo>
                  <a:pt x="7023987" y="0"/>
                </a:lnTo>
                <a:lnTo>
                  <a:pt x="7023987" y="2369350"/>
                </a:lnTo>
                <a:lnTo>
                  <a:pt x="0" y="2369350"/>
                </a:lnTo>
                <a:lnTo>
                  <a:pt x="0" y="0"/>
                </a:lnTo>
                <a:close/>
              </a:path>
            </a:pathLst>
          </a:custGeom>
          <a:blipFill>
            <a:blip r:embed="rId4"/>
            <a:stretch>
              <a:fillRect l="-27403" t="-43327" r="-31204" b="-76097"/>
            </a:stretch>
          </a:blipFill>
        </p:spPr>
        <p:txBody>
          <a:bodyPr/>
          <a:lstStyle/>
          <a:p>
            <a:endParaRPr lang="en-VN"/>
          </a:p>
        </p:txBody>
      </p:sp>
      <p:sp>
        <p:nvSpPr>
          <p:cNvPr id="5" name="TextBox 5"/>
          <p:cNvSpPr txBox="1"/>
          <p:nvPr/>
        </p:nvSpPr>
        <p:spPr>
          <a:xfrm>
            <a:off x="788132" y="616406"/>
            <a:ext cx="6054772"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Example</a:t>
            </a:r>
          </a:p>
        </p:txBody>
      </p:sp>
      <p:sp>
        <p:nvSpPr>
          <p:cNvPr id="6" name="TextBox 6"/>
          <p:cNvSpPr txBox="1"/>
          <p:nvPr/>
        </p:nvSpPr>
        <p:spPr>
          <a:xfrm>
            <a:off x="3355381" y="7728336"/>
            <a:ext cx="10915995" cy="1008709"/>
          </a:xfrm>
          <a:prstGeom prst="rect">
            <a:avLst/>
          </a:prstGeom>
        </p:spPr>
        <p:txBody>
          <a:bodyPr lIns="0" tIns="0" rIns="0" bIns="0" rtlCol="0" anchor="t">
            <a:spAutoFit/>
          </a:bodyPr>
          <a:lstStyle/>
          <a:p>
            <a:pPr algn="ctr">
              <a:lnSpc>
                <a:spcPts val="8257"/>
              </a:lnSpc>
            </a:pPr>
            <a:r>
              <a:rPr lang="en-US" sz="5898">
                <a:solidFill>
                  <a:srgbClr val="000000"/>
                </a:solidFill>
                <a:latin typeface="Fredoka One"/>
              </a:rPr>
              <a:t>P(Y|RED) = 3/5</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Freeform 3"/>
          <p:cNvSpPr/>
          <p:nvPr/>
        </p:nvSpPr>
        <p:spPr>
          <a:xfrm>
            <a:off x="3513924" y="2518039"/>
            <a:ext cx="11260151" cy="5250922"/>
          </a:xfrm>
          <a:custGeom>
            <a:avLst/>
            <a:gdLst/>
            <a:ahLst/>
            <a:cxnLst/>
            <a:rect l="l" t="t" r="r" b="b"/>
            <a:pathLst>
              <a:path w="11260151" h="5250922">
                <a:moveTo>
                  <a:pt x="0" y="0"/>
                </a:moveTo>
                <a:lnTo>
                  <a:pt x="11260152" y="0"/>
                </a:lnTo>
                <a:lnTo>
                  <a:pt x="11260152" y="5250922"/>
                </a:lnTo>
                <a:lnTo>
                  <a:pt x="0" y="5250922"/>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788132" y="616406"/>
            <a:ext cx="6054772"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Example</a:t>
            </a:r>
          </a:p>
        </p:txBody>
      </p:sp>
      <p:sp>
        <p:nvSpPr>
          <p:cNvPr id="5" name="TextBox 5"/>
          <p:cNvSpPr txBox="1"/>
          <p:nvPr/>
        </p:nvSpPr>
        <p:spPr>
          <a:xfrm>
            <a:off x="3355381" y="7728336"/>
            <a:ext cx="10915995" cy="1008709"/>
          </a:xfrm>
          <a:prstGeom prst="rect">
            <a:avLst/>
          </a:prstGeom>
        </p:spPr>
        <p:txBody>
          <a:bodyPr lIns="0" tIns="0" rIns="0" bIns="0" rtlCol="0" anchor="t">
            <a:spAutoFit/>
          </a:bodyPr>
          <a:lstStyle/>
          <a:p>
            <a:pPr algn="ctr">
              <a:lnSpc>
                <a:spcPts val="8257"/>
              </a:lnSpc>
            </a:pPr>
            <a:r>
              <a:rPr lang="en-US" sz="5898">
                <a:solidFill>
                  <a:srgbClr val="000000"/>
                </a:solidFill>
                <a:latin typeface="Fredoka One"/>
              </a:rPr>
              <a:t>P(Y|SUV) = 1/5</a:t>
            </a:r>
          </a:p>
        </p:txBody>
      </p:sp>
      <p:sp>
        <p:nvSpPr>
          <p:cNvPr id="6" name="Freeform 6"/>
          <p:cNvSpPr/>
          <p:nvPr/>
        </p:nvSpPr>
        <p:spPr>
          <a:xfrm>
            <a:off x="8253238" y="-362294"/>
            <a:ext cx="7023986" cy="2369350"/>
          </a:xfrm>
          <a:custGeom>
            <a:avLst/>
            <a:gdLst/>
            <a:ahLst/>
            <a:cxnLst/>
            <a:rect l="l" t="t" r="r" b="b"/>
            <a:pathLst>
              <a:path w="7023986" h="2369350">
                <a:moveTo>
                  <a:pt x="0" y="0"/>
                </a:moveTo>
                <a:lnTo>
                  <a:pt x="7023986" y="0"/>
                </a:lnTo>
                <a:lnTo>
                  <a:pt x="7023986" y="2369350"/>
                </a:lnTo>
                <a:lnTo>
                  <a:pt x="0" y="2369350"/>
                </a:lnTo>
                <a:lnTo>
                  <a:pt x="0" y="0"/>
                </a:lnTo>
                <a:close/>
              </a:path>
            </a:pathLst>
          </a:custGeom>
          <a:blipFill>
            <a:blip r:embed="rId4"/>
            <a:stretch>
              <a:fillRect l="-27403" t="-43327" r="-31204" b="-76097"/>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Freeform 3"/>
          <p:cNvSpPr/>
          <p:nvPr/>
        </p:nvSpPr>
        <p:spPr>
          <a:xfrm>
            <a:off x="3513924" y="2518039"/>
            <a:ext cx="11260151" cy="5250922"/>
          </a:xfrm>
          <a:custGeom>
            <a:avLst/>
            <a:gdLst/>
            <a:ahLst/>
            <a:cxnLst/>
            <a:rect l="l" t="t" r="r" b="b"/>
            <a:pathLst>
              <a:path w="11260151" h="5250922">
                <a:moveTo>
                  <a:pt x="0" y="0"/>
                </a:moveTo>
                <a:lnTo>
                  <a:pt x="11260152" y="0"/>
                </a:lnTo>
                <a:lnTo>
                  <a:pt x="11260152" y="5250922"/>
                </a:lnTo>
                <a:lnTo>
                  <a:pt x="0" y="5250922"/>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788132" y="616406"/>
            <a:ext cx="6054772"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Example</a:t>
            </a:r>
          </a:p>
        </p:txBody>
      </p:sp>
      <p:sp>
        <p:nvSpPr>
          <p:cNvPr id="5" name="TextBox 5"/>
          <p:cNvSpPr txBox="1"/>
          <p:nvPr/>
        </p:nvSpPr>
        <p:spPr>
          <a:xfrm>
            <a:off x="3355381" y="7728336"/>
            <a:ext cx="10915995" cy="1008709"/>
          </a:xfrm>
          <a:prstGeom prst="rect">
            <a:avLst/>
          </a:prstGeom>
        </p:spPr>
        <p:txBody>
          <a:bodyPr lIns="0" tIns="0" rIns="0" bIns="0" rtlCol="0" anchor="t">
            <a:spAutoFit/>
          </a:bodyPr>
          <a:lstStyle/>
          <a:p>
            <a:pPr algn="ctr">
              <a:lnSpc>
                <a:spcPts val="8257"/>
              </a:lnSpc>
            </a:pPr>
            <a:r>
              <a:rPr lang="en-US" sz="5898">
                <a:solidFill>
                  <a:srgbClr val="000000"/>
                </a:solidFill>
                <a:latin typeface="Fredoka One"/>
              </a:rPr>
              <a:t>P(Y|DOMESTIC) = 2/5</a:t>
            </a:r>
          </a:p>
        </p:txBody>
      </p:sp>
      <p:sp>
        <p:nvSpPr>
          <p:cNvPr id="6" name="Freeform 6"/>
          <p:cNvSpPr/>
          <p:nvPr/>
        </p:nvSpPr>
        <p:spPr>
          <a:xfrm>
            <a:off x="8315966" y="-594988"/>
            <a:ext cx="7023986" cy="2369350"/>
          </a:xfrm>
          <a:custGeom>
            <a:avLst/>
            <a:gdLst/>
            <a:ahLst/>
            <a:cxnLst/>
            <a:rect l="l" t="t" r="r" b="b"/>
            <a:pathLst>
              <a:path w="7023986" h="2369350">
                <a:moveTo>
                  <a:pt x="0" y="0"/>
                </a:moveTo>
                <a:lnTo>
                  <a:pt x="7023987" y="0"/>
                </a:lnTo>
                <a:lnTo>
                  <a:pt x="7023987" y="2369350"/>
                </a:lnTo>
                <a:lnTo>
                  <a:pt x="0" y="2369350"/>
                </a:lnTo>
                <a:lnTo>
                  <a:pt x="0" y="0"/>
                </a:lnTo>
                <a:close/>
              </a:path>
            </a:pathLst>
          </a:custGeom>
          <a:blipFill>
            <a:blip r:embed="rId4"/>
            <a:stretch>
              <a:fillRect l="-27403" t="-43327" r="-31204" b="-76097"/>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788132" y="616406"/>
            <a:ext cx="6054772"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Example</a:t>
            </a:r>
          </a:p>
        </p:txBody>
      </p:sp>
      <p:sp>
        <p:nvSpPr>
          <p:cNvPr id="4" name="TextBox 4"/>
          <p:cNvSpPr txBox="1"/>
          <p:nvPr/>
        </p:nvSpPr>
        <p:spPr>
          <a:xfrm>
            <a:off x="301925" y="3087349"/>
            <a:ext cx="17582761" cy="1562100"/>
          </a:xfrm>
          <a:prstGeom prst="rect">
            <a:avLst/>
          </a:prstGeom>
        </p:spPr>
        <p:txBody>
          <a:bodyPr lIns="0" tIns="0" rIns="0" bIns="0" rtlCol="0" anchor="t">
            <a:spAutoFit/>
          </a:bodyPr>
          <a:lstStyle/>
          <a:p>
            <a:pPr algn="ctr">
              <a:lnSpc>
                <a:spcPts val="6299"/>
              </a:lnSpc>
            </a:pPr>
            <a:r>
              <a:rPr lang="en-US" sz="4500">
                <a:solidFill>
                  <a:srgbClr val="000000"/>
                </a:solidFill>
                <a:latin typeface="Noto Serif"/>
              </a:rPr>
              <a:t>P(YES|RED-SUV-DOMESTIC) = P(Y|RED) * P(Y|SUV) * P(Y|DOMESTIC) = 3/5*1/5*2/5 = 0.048</a:t>
            </a:r>
          </a:p>
        </p:txBody>
      </p:sp>
      <p:sp>
        <p:nvSpPr>
          <p:cNvPr id="5" name="TextBox 5"/>
          <p:cNvSpPr txBox="1"/>
          <p:nvPr/>
        </p:nvSpPr>
        <p:spPr>
          <a:xfrm>
            <a:off x="301925" y="5725774"/>
            <a:ext cx="17410232" cy="1562100"/>
          </a:xfrm>
          <a:prstGeom prst="rect">
            <a:avLst/>
          </a:prstGeom>
        </p:spPr>
        <p:txBody>
          <a:bodyPr lIns="0" tIns="0" rIns="0" bIns="0" rtlCol="0" anchor="t">
            <a:spAutoFit/>
          </a:bodyPr>
          <a:lstStyle/>
          <a:p>
            <a:pPr algn="ctr">
              <a:lnSpc>
                <a:spcPts val="6299"/>
              </a:lnSpc>
            </a:pPr>
            <a:r>
              <a:rPr lang="en-US" sz="4500">
                <a:solidFill>
                  <a:srgbClr val="000000"/>
                </a:solidFill>
                <a:latin typeface="Noto Serif"/>
              </a:rPr>
              <a:t>P(NO|RED-SUV-DOMESTIC) = P(N|RED) * P(N|SUV) * P(N|DOMESTIC) = 2/5*3/5*3/5 = 0.144</a:t>
            </a:r>
          </a:p>
        </p:txBody>
      </p:sp>
      <p:sp>
        <p:nvSpPr>
          <p:cNvPr id="6" name="TextBox 6"/>
          <p:cNvSpPr txBox="1"/>
          <p:nvPr/>
        </p:nvSpPr>
        <p:spPr>
          <a:xfrm>
            <a:off x="3355381" y="8089387"/>
            <a:ext cx="10915995" cy="1040810"/>
          </a:xfrm>
          <a:prstGeom prst="rect">
            <a:avLst/>
          </a:prstGeom>
        </p:spPr>
        <p:txBody>
          <a:bodyPr lIns="0" tIns="0" rIns="0" bIns="0" rtlCol="0" anchor="t">
            <a:spAutoFit/>
          </a:bodyPr>
          <a:lstStyle/>
          <a:p>
            <a:pPr algn="ctr">
              <a:lnSpc>
                <a:spcPts val="8257"/>
              </a:lnSpc>
            </a:pPr>
            <a:r>
              <a:rPr lang="en-US" sz="5898">
                <a:solidFill>
                  <a:srgbClr val="000000"/>
                </a:solidFill>
                <a:latin typeface="Helveticish Bold"/>
              </a:rPr>
              <a:t>0.144 &gt; 0.048 -&gt; NO</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852830" y="282492"/>
            <a:ext cx="13257829" cy="41719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The Zero-Frequency Problem</a:t>
            </a:r>
          </a:p>
          <a:p>
            <a:pPr>
              <a:lnSpc>
                <a:spcPts val="11004"/>
              </a:lnSpc>
            </a:pPr>
            <a:endParaRPr lang="en-US" sz="9170">
              <a:solidFill>
                <a:srgbClr val="1C1D20"/>
              </a:solidFill>
              <a:latin typeface="Noto Serif Bold"/>
            </a:endParaRPr>
          </a:p>
        </p:txBody>
      </p:sp>
      <p:sp>
        <p:nvSpPr>
          <p:cNvPr id="4" name="TextBox 4"/>
          <p:cNvSpPr txBox="1"/>
          <p:nvPr/>
        </p:nvSpPr>
        <p:spPr>
          <a:xfrm>
            <a:off x="2543010" y="3775890"/>
            <a:ext cx="13201980" cy="2945130"/>
          </a:xfrm>
          <a:prstGeom prst="rect">
            <a:avLst/>
          </a:prstGeom>
        </p:spPr>
        <p:txBody>
          <a:bodyPr lIns="0" tIns="0" rIns="0" bIns="0" rtlCol="0" anchor="t">
            <a:spAutoFit/>
          </a:bodyPr>
          <a:lstStyle/>
          <a:p>
            <a:pPr marL="755649" lvl="1" indent="-377824" algn="just">
              <a:lnSpc>
                <a:spcPts val="5984"/>
              </a:lnSpc>
              <a:buFont typeface="Arial"/>
              <a:buChar char="•"/>
            </a:pPr>
            <a:r>
              <a:rPr lang="en-US" sz="3499">
                <a:solidFill>
                  <a:srgbClr val="1C1D20"/>
                </a:solidFill>
                <a:latin typeface="Noto Serif"/>
              </a:rPr>
              <a:t>Xảy ra khi biến phân loại không tồn tại trong tập training</a:t>
            </a:r>
          </a:p>
          <a:p>
            <a:pPr marL="755649" lvl="1" indent="-377824" algn="just">
              <a:lnSpc>
                <a:spcPts val="5984"/>
              </a:lnSpc>
              <a:buFont typeface="Arial"/>
              <a:buChar char="•"/>
            </a:pPr>
            <a:r>
              <a:rPr lang="en-US" sz="3499">
                <a:solidFill>
                  <a:srgbClr val="1C1D20"/>
                </a:solidFill>
                <a:latin typeface="Noto Serif"/>
              </a:rPr>
              <a:t>Một giải pháp trong số đó là Laplace smoothing:</a:t>
            </a:r>
          </a:p>
          <a:p>
            <a:pPr marL="1511298" lvl="2" indent="-503766" algn="just">
              <a:lnSpc>
                <a:spcPts val="5984"/>
              </a:lnSpc>
              <a:buFont typeface="Arial"/>
              <a:buChar char="⚬"/>
            </a:pPr>
            <a:r>
              <a:rPr lang="en-US" sz="3499">
                <a:solidFill>
                  <a:srgbClr val="1C1D20"/>
                </a:solidFill>
                <a:latin typeface="Noto Serif"/>
              </a:rPr>
              <a:t>Một giá trị nhỏ gọi là pseudo-count sẽ được thêm vào để làm thay đổi xác suất đầu ra.</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04869" y="681105"/>
            <a:ext cx="5752848"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Strengths</a:t>
            </a:r>
          </a:p>
        </p:txBody>
      </p:sp>
      <p:sp>
        <p:nvSpPr>
          <p:cNvPr id="3" name="Freeform 3"/>
          <p:cNvSpPr/>
          <p:nvPr/>
        </p:nvSpPr>
        <p:spPr>
          <a:xfrm>
            <a:off x="16441678" y="229368"/>
            <a:ext cx="1635244" cy="903472"/>
          </a:xfrm>
          <a:custGeom>
            <a:avLst/>
            <a:gdLst/>
            <a:ahLst/>
            <a:cxnLst/>
            <a:rect l="l" t="t" r="r" b="b"/>
            <a:pathLst>
              <a:path w="1635244" h="903472">
                <a:moveTo>
                  <a:pt x="0" y="0"/>
                </a:moveTo>
                <a:lnTo>
                  <a:pt x="1635244" y="0"/>
                </a:lnTo>
                <a:lnTo>
                  <a:pt x="1635244" y="903473"/>
                </a:lnTo>
                <a:lnTo>
                  <a:pt x="0" y="903473"/>
                </a:lnTo>
                <a:lnTo>
                  <a:pt x="0" y="0"/>
                </a:lnTo>
                <a:close/>
              </a:path>
            </a:pathLst>
          </a:custGeom>
          <a:blipFill>
            <a:blip r:embed="rId2"/>
            <a:stretch>
              <a:fillRect/>
            </a:stretch>
          </a:blipFill>
        </p:spPr>
        <p:txBody>
          <a:bodyPr/>
          <a:lstStyle/>
          <a:p>
            <a:endParaRPr lang="en-VN"/>
          </a:p>
        </p:txBody>
      </p:sp>
      <p:grpSp>
        <p:nvGrpSpPr>
          <p:cNvPr id="4" name="Group 4"/>
          <p:cNvGrpSpPr/>
          <p:nvPr/>
        </p:nvGrpSpPr>
        <p:grpSpPr>
          <a:xfrm>
            <a:off x="1666545" y="2555318"/>
            <a:ext cx="6429497" cy="7010665"/>
            <a:chOff x="0" y="0"/>
            <a:chExt cx="4402275" cy="4800201"/>
          </a:xfrm>
        </p:grpSpPr>
        <p:sp>
          <p:nvSpPr>
            <p:cNvPr id="5" name="Freeform 5"/>
            <p:cNvSpPr/>
            <p:nvPr/>
          </p:nvSpPr>
          <p:spPr>
            <a:xfrm>
              <a:off x="0" y="0"/>
              <a:ext cx="4402275" cy="4800201"/>
            </a:xfrm>
            <a:custGeom>
              <a:avLst/>
              <a:gdLst/>
              <a:ahLst/>
              <a:cxnLst/>
              <a:rect l="l" t="t" r="r" b="b"/>
              <a:pathLst>
                <a:path w="4402275" h="4800201">
                  <a:moveTo>
                    <a:pt x="0" y="0"/>
                  </a:moveTo>
                  <a:lnTo>
                    <a:pt x="4402275" y="0"/>
                  </a:lnTo>
                  <a:lnTo>
                    <a:pt x="4402275" y="4800201"/>
                  </a:lnTo>
                  <a:lnTo>
                    <a:pt x="0" y="4800201"/>
                  </a:lnTo>
                  <a:close/>
                </a:path>
              </a:pathLst>
            </a:custGeom>
            <a:solidFill>
              <a:srgbClr val="D9D9D9"/>
            </a:solidFill>
            <a:ln cap="sq">
              <a:noFill/>
              <a:prstDash val="sysDot"/>
              <a:miter/>
            </a:ln>
          </p:spPr>
          <p:txBody>
            <a:bodyPr/>
            <a:lstStyle/>
            <a:p>
              <a:endParaRPr lang="en-VN"/>
            </a:p>
          </p:txBody>
        </p:sp>
        <p:sp>
          <p:nvSpPr>
            <p:cNvPr id="6" name="TextBox 6"/>
            <p:cNvSpPr txBox="1"/>
            <p:nvPr/>
          </p:nvSpPr>
          <p:spPr>
            <a:xfrm>
              <a:off x="0" y="-38100"/>
              <a:ext cx="4402275" cy="4838301"/>
            </a:xfrm>
            <a:prstGeom prst="rect">
              <a:avLst/>
            </a:prstGeom>
          </p:spPr>
          <p:txBody>
            <a:bodyPr lIns="190500" tIns="190500" rIns="190500" bIns="190500" rtlCol="0" anchor="ctr"/>
            <a:lstStyle/>
            <a:p>
              <a:pPr algn="ctr">
                <a:lnSpc>
                  <a:spcPts val="2240"/>
                </a:lnSpc>
              </a:pPr>
              <a:endParaRPr/>
            </a:p>
          </p:txBody>
        </p:sp>
      </p:grpSp>
      <p:grpSp>
        <p:nvGrpSpPr>
          <p:cNvPr id="7" name="Group 7"/>
          <p:cNvGrpSpPr/>
          <p:nvPr/>
        </p:nvGrpSpPr>
        <p:grpSpPr>
          <a:xfrm>
            <a:off x="9819945" y="2555318"/>
            <a:ext cx="6429497" cy="7010665"/>
            <a:chOff x="0" y="0"/>
            <a:chExt cx="4402275" cy="4800201"/>
          </a:xfrm>
        </p:grpSpPr>
        <p:sp>
          <p:nvSpPr>
            <p:cNvPr id="8" name="Freeform 8"/>
            <p:cNvSpPr/>
            <p:nvPr/>
          </p:nvSpPr>
          <p:spPr>
            <a:xfrm>
              <a:off x="0" y="0"/>
              <a:ext cx="4402275" cy="4800201"/>
            </a:xfrm>
            <a:custGeom>
              <a:avLst/>
              <a:gdLst/>
              <a:ahLst/>
              <a:cxnLst/>
              <a:rect l="l" t="t" r="r" b="b"/>
              <a:pathLst>
                <a:path w="4402275" h="4800201">
                  <a:moveTo>
                    <a:pt x="0" y="0"/>
                  </a:moveTo>
                  <a:lnTo>
                    <a:pt x="4402275" y="0"/>
                  </a:lnTo>
                  <a:lnTo>
                    <a:pt x="4402275" y="4800201"/>
                  </a:lnTo>
                  <a:lnTo>
                    <a:pt x="0" y="4800201"/>
                  </a:lnTo>
                  <a:close/>
                </a:path>
              </a:pathLst>
            </a:custGeom>
            <a:solidFill>
              <a:srgbClr val="D9D9D9"/>
            </a:solidFill>
            <a:ln cap="sq">
              <a:noFill/>
              <a:prstDash val="sysDot"/>
              <a:miter/>
            </a:ln>
          </p:spPr>
          <p:txBody>
            <a:bodyPr/>
            <a:lstStyle/>
            <a:p>
              <a:endParaRPr lang="en-VN"/>
            </a:p>
          </p:txBody>
        </p:sp>
        <p:sp>
          <p:nvSpPr>
            <p:cNvPr id="9" name="TextBox 9"/>
            <p:cNvSpPr txBox="1"/>
            <p:nvPr/>
          </p:nvSpPr>
          <p:spPr>
            <a:xfrm>
              <a:off x="0" y="-38100"/>
              <a:ext cx="4402275" cy="4838301"/>
            </a:xfrm>
            <a:prstGeom prst="rect">
              <a:avLst/>
            </a:prstGeom>
          </p:spPr>
          <p:txBody>
            <a:bodyPr lIns="190500" tIns="190500" rIns="190500" bIns="190500" rtlCol="0" anchor="ctr"/>
            <a:lstStyle/>
            <a:p>
              <a:pPr algn="ctr">
                <a:lnSpc>
                  <a:spcPts val="2240"/>
                </a:lnSpc>
              </a:pPr>
              <a:endParaRPr/>
            </a:p>
          </p:txBody>
        </p:sp>
      </p:grpSp>
      <p:sp>
        <p:nvSpPr>
          <p:cNvPr id="10" name="TextBox 10"/>
          <p:cNvSpPr txBox="1"/>
          <p:nvPr/>
        </p:nvSpPr>
        <p:spPr>
          <a:xfrm>
            <a:off x="9554420" y="681105"/>
            <a:ext cx="7446057"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Weaknesses</a:t>
            </a:r>
          </a:p>
        </p:txBody>
      </p:sp>
      <p:sp>
        <p:nvSpPr>
          <p:cNvPr id="11" name="TextBox 11"/>
          <p:cNvSpPr txBox="1"/>
          <p:nvPr/>
        </p:nvSpPr>
        <p:spPr>
          <a:xfrm>
            <a:off x="2004869" y="3422582"/>
            <a:ext cx="5648510" cy="3247390"/>
          </a:xfrm>
          <a:prstGeom prst="rect">
            <a:avLst/>
          </a:prstGeom>
        </p:spPr>
        <p:txBody>
          <a:bodyPr lIns="0" tIns="0" rIns="0" bIns="0" rtlCol="0" anchor="t">
            <a:spAutoFit/>
          </a:bodyPr>
          <a:lstStyle/>
          <a:p>
            <a:pPr marL="755649" lvl="1" indent="-377824" algn="just">
              <a:lnSpc>
                <a:spcPts val="5179"/>
              </a:lnSpc>
              <a:buFont typeface="Arial"/>
              <a:buChar char="•"/>
            </a:pPr>
            <a:r>
              <a:rPr lang="en-US" sz="3499">
                <a:solidFill>
                  <a:srgbClr val="1C1D20"/>
                </a:solidFill>
                <a:latin typeface="Noto Serif"/>
              </a:rPr>
              <a:t>Ít phức tạp</a:t>
            </a:r>
          </a:p>
          <a:p>
            <a:pPr marL="755649" lvl="1" indent="-377824" algn="just">
              <a:lnSpc>
                <a:spcPts val="5179"/>
              </a:lnSpc>
              <a:buFont typeface="Arial"/>
              <a:buChar char="•"/>
            </a:pPr>
            <a:r>
              <a:rPr lang="en-US" sz="3499">
                <a:solidFill>
                  <a:srgbClr val="1C1D20"/>
                </a:solidFill>
                <a:latin typeface="Noto Serif"/>
              </a:rPr>
              <a:t>Yêu cầu lượng dữ liệu training nhỏ</a:t>
            </a:r>
          </a:p>
          <a:p>
            <a:pPr marL="755649" lvl="1" indent="-377824" algn="just">
              <a:lnSpc>
                <a:spcPts val="5179"/>
              </a:lnSpc>
              <a:buFont typeface="Arial"/>
              <a:buChar char="•"/>
            </a:pPr>
            <a:r>
              <a:rPr lang="en-US" sz="3499">
                <a:solidFill>
                  <a:srgbClr val="1C1D20"/>
                </a:solidFill>
                <a:latin typeface="Noto Serif"/>
              </a:rPr>
              <a:t>Có thể xử lý dữ liệu nhiều chiều</a:t>
            </a:r>
          </a:p>
        </p:txBody>
      </p:sp>
      <p:sp>
        <p:nvSpPr>
          <p:cNvPr id="12" name="TextBox 12"/>
          <p:cNvSpPr txBox="1"/>
          <p:nvPr/>
        </p:nvSpPr>
        <p:spPr>
          <a:xfrm>
            <a:off x="10129429" y="3422582"/>
            <a:ext cx="5810527" cy="1932940"/>
          </a:xfrm>
          <a:prstGeom prst="rect">
            <a:avLst/>
          </a:prstGeom>
        </p:spPr>
        <p:txBody>
          <a:bodyPr lIns="0" tIns="0" rIns="0" bIns="0" rtlCol="0" anchor="t">
            <a:spAutoFit/>
          </a:bodyPr>
          <a:lstStyle/>
          <a:p>
            <a:pPr marL="755649" lvl="1" indent="-377824" algn="just">
              <a:lnSpc>
                <a:spcPts val="5179"/>
              </a:lnSpc>
              <a:buFont typeface="Arial"/>
              <a:buChar char="•"/>
            </a:pPr>
            <a:r>
              <a:rPr lang="en-US" sz="3499">
                <a:solidFill>
                  <a:srgbClr val="1C1D20"/>
                </a:solidFill>
                <a:latin typeface="Noto Serif"/>
              </a:rPr>
              <a:t>Giả định: độc lập </a:t>
            </a:r>
          </a:p>
          <a:p>
            <a:pPr algn="just">
              <a:lnSpc>
                <a:spcPts val="5179"/>
              </a:lnSpc>
            </a:pPr>
            <a:r>
              <a:rPr lang="en-US" sz="3499">
                <a:solidFill>
                  <a:srgbClr val="1C1D20"/>
                </a:solidFill>
                <a:latin typeface="Noto Serif"/>
              </a:rPr>
              <a:t>       =&gt; không thực tế </a:t>
            </a:r>
          </a:p>
          <a:p>
            <a:pPr marL="755649" lvl="1" indent="-377824" algn="just">
              <a:lnSpc>
                <a:spcPts val="5179"/>
              </a:lnSpc>
              <a:buFont typeface="Arial"/>
              <a:buChar char="•"/>
            </a:pPr>
            <a:r>
              <a:rPr lang="en-US" sz="3499">
                <a:solidFill>
                  <a:srgbClr val="1C1D20"/>
                </a:solidFill>
                <a:latin typeface="Noto Serif"/>
              </a:rPr>
              <a:t>Xuất hiện tần số 0</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106037" y="3733800"/>
            <a:ext cx="5437297" cy="278130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Mô hình </a:t>
            </a:r>
          </a:p>
          <a:p>
            <a:pPr>
              <a:lnSpc>
                <a:spcPts val="11004"/>
              </a:lnSpc>
            </a:pPr>
            <a:r>
              <a:rPr lang="en-US" sz="9170">
                <a:solidFill>
                  <a:srgbClr val="1C1D20"/>
                </a:solidFill>
                <a:latin typeface="Noto Serif Bold"/>
              </a:rPr>
              <a:t>học máy</a:t>
            </a:r>
          </a:p>
        </p:txBody>
      </p:sp>
      <p:sp>
        <p:nvSpPr>
          <p:cNvPr id="3" name="AutoShape 3"/>
          <p:cNvSpPr/>
          <p:nvPr/>
        </p:nvSpPr>
        <p:spPr>
          <a:xfrm flipV="1">
            <a:off x="11106037" y="6814508"/>
            <a:ext cx="4999866" cy="0"/>
          </a:xfrm>
          <a:prstGeom prst="line">
            <a:avLst/>
          </a:prstGeom>
          <a:ln w="38100" cap="flat">
            <a:solidFill>
              <a:srgbClr val="000000"/>
            </a:solidFill>
            <a:prstDash val="solid"/>
            <a:headEnd type="none" w="sm" len="sm"/>
            <a:tailEnd type="none" w="sm" len="sm"/>
          </a:ln>
        </p:spPr>
        <p:txBody>
          <a:bodyPr/>
          <a:lstStyle/>
          <a:p>
            <a:endParaRPr lang="en-VN"/>
          </a:p>
        </p:txBody>
      </p:sp>
      <p:sp>
        <p:nvSpPr>
          <p:cNvPr id="4" name="Freeform 4"/>
          <p:cNvSpPr/>
          <p:nvPr/>
        </p:nvSpPr>
        <p:spPr>
          <a:xfrm>
            <a:off x="15357232" y="384644"/>
            <a:ext cx="2372204" cy="1310643"/>
          </a:xfrm>
          <a:custGeom>
            <a:avLst/>
            <a:gdLst/>
            <a:ahLst/>
            <a:cxnLst/>
            <a:rect l="l" t="t" r="r" b="b"/>
            <a:pathLst>
              <a:path w="2372204" h="1310643">
                <a:moveTo>
                  <a:pt x="0" y="0"/>
                </a:moveTo>
                <a:lnTo>
                  <a:pt x="2372205" y="0"/>
                </a:lnTo>
                <a:lnTo>
                  <a:pt x="2372205" y="1310643"/>
                </a:lnTo>
                <a:lnTo>
                  <a:pt x="0" y="1310643"/>
                </a:lnTo>
                <a:lnTo>
                  <a:pt x="0" y="0"/>
                </a:lnTo>
                <a:close/>
              </a:path>
            </a:pathLst>
          </a:custGeom>
          <a:blipFill>
            <a:blip r:embed="rId2"/>
            <a:stretch>
              <a:fillRect/>
            </a:stretch>
          </a:blipFill>
        </p:spPr>
        <p:txBody>
          <a:bodyPr/>
          <a:lstStyle/>
          <a:p>
            <a:endParaRPr lang="en-VN"/>
          </a:p>
        </p:txBody>
      </p:sp>
      <p:sp>
        <p:nvSpPr>
          <p:cNvPr id="5" name="Freeform 5"/>
          <p:cNvSpPr/>
          <p:nvPr/>
        </p:nvSpPr>
        <p:spPr>
          <a:xfrm>
            <a:off x="756455" y="2350679"/>
            <a:ext cx="9183844" cy="6189492"/>
          </a:xfrm>
          <a:custGeom>
            <a:avLst/>
            <a:gdLst/>
            <a:ahLst/>
            <a:cxnLst/>
            <a:rect l="l" t="t" r="r" b="b"/>
            <a:pathLst>
              <a:path w="9183844" h="6189492">
                <a:moveTo>
                  <a:pt x="0" y="0"/>
                </a:moveTo>
                <a:lnTo>
                  <a:pt x="9183844" y="0"/>
                </a:lnTo>
                <a:lnTo>
                  <a:pt x="9183844" y="6189491"/>
                </a:lnTo>
                <a:lnTo>
                  <a:pt x="0" y="6189491"/>
                </a:lnTo>
                <a:lnTo>
                  <a:pt x="0" y="0"/>
                </a:lnTo>
                <a:close/>
              </a:path>
            </a:pathLst>
          </a:custGeom>
          <a:blipFill>
            <a:blip r:embed="rId3"/>
            <a:stretch>
              <a:fillRect/>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Decision Tree</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2963339" y="2294552"/>
            <a:ext cx="12361322" cy="6819329"/>
          </a:xfrm>
          <a:custGeom>
            <a:avLst/>
            <a:gdLst/>
            <a:ahLst/>
            <a:cxnLst/>
            <a:rect l="l" t="t" r="r" b="b"/>
            <a:pathLst>
              <a:path w="12361322" h="6819329">
                <a:moveTo>
                  <a:pt x="0" y="0"/>
                </a:moveTo>
                <a:lnTo>
                  <a:pt x="12361322" y="0"/>
                </a:lnTo>
                <a:lnTo>
                  <a:pt x="12361322" y="6819330"/>
                </a:lnTo>
                <a:lnTo>
                  <a:pt x="0" y="6819330"/>
                </a:lnTo>
                <a:lnTo>
                  <a:pt x="0" y="0"/>
                </a:lnTo>
                <a:close/>
              </a:path>
            </a:pathLst>
          </a:custGeom>
          <a:blipFill>
            <a:blip r:embed="rId3"/>
            <a:stretch>
              <a:fillRect/>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Decision Tree</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359024" y="2816095"/>
            <a:ext cx="10711952" cy="6035037"/>
          </a:xfrm>
          <a:custGeom>
            <a:avLst/>
            <a:gdLst/>
            <a:ahLst/>
            <a:cxnLst/>
            <a:rect l="l" t="t" r="r" b="b"/>
            <a:pathLst>
              <a:path w="10711952" h="6035037">
                <a:moveTo>
                  <a:pt x="0" y="0"/>
                </a:moveTo>
                <a:lnTo>
                  <a:pt x="10711952" y="0"/>
                </a:lnTo>
                <a:lnTo>
                  <a:pt x="10711952" y="6035037"/>
                </a:lnTo>
                <a:lnTo>
                  <a:pt x="0" y="6035037"/>
                </a:lnTo>
                <a:lnTo>
                  <a:pt x="0" y="0"/>
                </a:lnTo>
                <a:close/>
              </a:path>
            </a:pathLst>
          </a:custGeom>
          <a:blipFill>
            <a:blip r:embed="rId3"/>
            <a:stretch>
              <a:fillRect/>
            </a:stretch>
          </a:blipFill>
        </p:spPr>
        <p:txBody>
          <a:bodyPr/>
          <a:lstStyle/>
          <a:p>
            <a:endParaRPr lang="en-VN"/>
          </a:p>
        </p:txBody>
      </p:sp>
      <p:sp>
        <p:nvSpPr>
          <p:cNvPr id="5" name="TextBox 5"/>
          <p:cNvSpPr txBox="1"/>
          <p:nvPr/>
        </p:nvSpPr>
        <p:spPr>
          <a:xfrm>
            <a:off x="10368248" y="2819717"/>
            <a:ext cx="6891052" cy="4561840"/>
          </a:xfrm>
          <a:prstGeom prst="rect">
            <a:avLst/>
          </a:prstGeom>
        </p:spPr>
        <p:txBody>
          <a:bodyPr lIns="0" tIns="0" rIns="0" bIns="0" rtlCol="0" anchor="t">
            <a:spAutoFit/>
          </a:bodyPr>
          <a:lstStyle/>
          <a:p>
            <a:pPr algn="ctr">
              <a:lnSpc>
                <a:spcPts val="5179"/>
              </a:lnSpc>
            </a:pPr>
            <a:r>
              <a:rPr lang="en-US" sz="3499">
                <a:solidFill>
                  <a:srgbClr val="1C1D20"/>
                </a:solidFill>
                <a:latin typeface="Noto Serif"/>
              </a:rPr>
              <a:t>Cây quyết định là cây mà mỗi nút biểu diễn một đặc trưng (tính chất), mỗi nhánh (branch) biểu diễn một quy luật (rule) và mỗi lá biểu biễn một kết quả (giá trị cụ thể hay một nhánh tiếp tục)</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Decision Tree</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TextBox 4"/>
          <p:cNvSpPr txBox="1"/>
          <p:nvPr/>
        </p:nvSpPr>
        <p:spPr>
          <a:xfrm>
            <a:off x="2894889" y="2881992"/>
            <a:ext cx="12498222" cy="4561840"/>
          </a:xfrm>
          <a:prstGeom prst="rect">
            <a:avLst/>
          </a:prstGeom>
        </p:spPr>
        <p:txBody>
          <a:bodyPr lIns="0" tIns="0" rIns="0" bIns="0" rtlCol="0" anchor="t">
            <a:spAutoFit/>
          </a:bodyPr>
          <a:lstStyle/>
          <a:p>
            <a:pPr marL="755649" lvl="1" indent="-377824">
              <a:lnSpc>
                <a:spcPts val="5179"/>
              </a:lnSpc>
              <a:buFont typeface="Arial"/>
              <a:buChar char="•"/>
            </a:pPr>
            <a:r>
              <a:rPr lang="en-US" sz="3499">
                <a:solidFill>
                  <a:srgbClr val="1C1D20"/>
                </a:solidFill>
                <a:latin typeface="Noto Serif"/>
              </a:rPr>
              <a:t>Chúng hoạt động bằng cách chia tập dữ liệu, theo cấu trúc dạng </a:t>
            </a:r>
            <a:r>
              <a:rPr lang="en-US" sz="3499">
                <a:solidFill>
                  <a:srgbClr val="1C1D20"/>
                </a:solidFill>
                <a:latin typeface="Noto Serif Bold"/>
              </a:rPr>
              <a:t>cây</a:t>
            </a:r>
            <a:r>
              <a:rPr lang="en-US" sz="3499">
                <a:solidFill>
                  <a:srgbClr val="1C1D20"/>
                </a:solidFill>
                <a:latin typeface="Noto Serif"/>
              </a:rPr>
              <a:t>, sau đó dựa trên tập dữ liệu huấn luyện đưa ra quyết định mà ví dụ mới sẽ rơi vào. </a:t>
            </a:r>
          </a:p>
          <a:p>
            <a:pPr marL="755649" lvl="1" indent="-377824">
              <a:lnSpc>
                <a:spcPts val="5179"/>
              </a:lnSpc>
              <a:buFont typeface="Arial"/>
              <a:buChar char="•"/>
            </a:pPr>
            <a:r>
              <a:rPr lang="en-US" sz="3499">
                <a:solidFill>
                  <a:srgbClr val="1C1D20"/>
                </a:solidFill>
                <a:latin typeface="Noto Serif"/>
              </a:rPr>
              <a:t>Chọn thuộc tính?</a:t>
            </a:r>
          </a:p>
          <a:p>
            <a:pPr marL="1511298" lvl="2" indent="-503766">
              <a:lnSpc>
                <a:spcPts val="5179"/>
              </a:lnSpc>
              <a:buFont typeface="Arial"/>
              <a:buChar char="⚬"/>
            </a:pPr>
            <a:r>
              <a:rPr lang="en-US" sz="3499">
                <a:solidFill>
                  <a:srgbClr val="1C1D20"/>
                </a:solidFill>
                <a:latin typeface="Noto Serif"/>
              </a:rPr>
              <a:t> Information gain</a:t>
            </a:r>
          </a:p>
          <a:p>
            <a:pPr marL="2266947" lvl="3" indent="-566737">
              <a:lnSpc>
                <a:spcPts val="5179"/>
              </a:lnSpc>
              <a:buFont typeface="Arial"/>
              <a:buChar char="￭"/>
            </a:pPr>
            <a:r>
              <a:rPr lang="en-US" sz="3499">
                <a:solidFill>
                  <a:srgbClr val="1C1D20"/>
                </a:solidFill>
                <a:latin typeface="Noto Serif"/>
              </a:rPr>
              <a:t>Entropy</a:t>
            </a:r>
          </a:p>
          <a:p>
            <a:pPr marL="755649" lvl="1" indent="-377824">
              <a:lnSpc>
                <a:spcPts val="5179"/>
              </a:lnSpc>
              <a:buFont typeface="Arial"/>
              <a:buChar char="•"/>
            </a:pPr>
            <a:r>
              <a:rPr lang="en-US" sz="3499">
                <a:solidFill>
                  <a:srgbClr val="1C1D20"/>
                </a:solidFill>
                <a:latin typeface="Noto Serif"/>
              </a:rPr>
              <a:t>Điều kiện dừng?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Decision Tree Algorithm</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TextBox 4"/>
          <p:cNvSpPr txBox="1"/>
          <p:nvPr/>
        </p:nvSpPr>
        <p:spPr>
          <a:xfrm>
            <a:off x="2894889" y="2881992"/>
            <a:ext cx="12498222" cy="4561840"/>
          </a:xfrm>
          <a:prstGeom prst="rect">
            <a:avLst/>
          </a:prstGeom>
        </p:spPr>
        <p:txBody>
          <a:bodyPr lIns="0" tIns="0" rIns="0" bIns="0" rtlCol="0" anchor="t">
            <a:spAutoFit/>
          </a:bodyPr>
          <a:lstStyle/>
          <a:p>
            <a:pPr marL="755649" lvl="1" indent="-377824">
              <a:lnSpc>
                <a:spcPts val="5179"/>
              </a:lnSpc>
              <a:buFont typeface="Arial"/>
              <a:buChar char="•"/>
            </a:pPr>
            <a:r>
              <a:rPr lang="en-US" sz="3499">
                <a:solidFill>
                  <a:srgbClr val="1C1D20"/>
                </a:solidFill>
                <a:latin typeface="Noto Serif"/>
              </a:rPr>
              <a:t>Tính toán entropy cho tập dữ liệu. </a:t>
            </a:r>
          </a:p>
          <a:p>
            <a:pPr marL="755649" lvl="1" indent="-377824">
              <a:lnSpc>
                <a:spcPts val="5179"/>
              </a:lnSpc>
              <a:buFont typeface="Arial"/>
              <a:buChar char="•"/>
            </a:pPr>
            <a:r>
              <a:rPr lang="en-US" sz="3499">
                <a:solidFill>
                  <a:srgbClr val="1C1D20"/>
                </a:solidFill>
                <a:latin typeface="Noto Serif"/>
              </a:rPr>
              <a:t>Với tất cả đặc trưng: </a:t>
            </a:r>
          </a:p>
          <a:p>
            <a:pPr marL="1511298" lvl="2" indent="-503766">
              <a:lnSpc>
                <a:spcPts val="5179"/>
              </a:lnSpc>
              <a:buFont typeface="Arial"/>
              <a:buChar char="⚬"/>
            </a:pPr>
            <a:r>
              <a:rPr lang="en-US" sz="3499">
                <a:solidFill>
                  <a:srgbClr val="1C1D20"/>
                </a:solidFill>
                <a:latin typeface="Noto Serif"/>
              </a:rPr>
              <a:t>Tính toán entropy của tất cả giá trị. </a:t>
            </a:r>
          </a:p>
          <a:p>
            <a:pPr marL="1511298" lvl="2" indent="-503766">
              <a:lnSpc>
                <a:spcPts val="5179"/>
              </a:lnSpc>
              <a:buFont typeface="Arial"/>
              <a:buChar char="⚬"/>
            </a:pPr>
            <a:r>
              <a:rPr lang="en-US" sz="3499">
                <a:solidFill>
                  <a:srgbClr val="1C1D20"/>
                </a:solidFill>
                <a:latin typeface="Noto Serif"/>
              </a:rPr>
              <a:t>Tính information gain cho thuộc tính đang thực hiện. </a:t>
            </a:r>
          </a:p>
          <a:p>
            <a:pPr marL="755649" lvl="1" indent="-377824">
              <a:lnSpc>
                <a:spcPts val="5179"/>
              </a:lnSpc>
              <a:buFont typeface="Arial"/>
              <a:buChar char="•"/>
            </a:pPr>
            <a:r>
              <a:rPr lang="en-US" sz="3499">
                <a:solidFill>
                  <a:srgbClr val="1C1D20"/>
                </a:solidFill>
                <a:latin typeface="Noto Serif"/>
              </a:rPr>
              <a:t>Chọn đặc trưng có IG cao nhất. </a:t>
            </a:r>
          </a:p>
          <a:p>
            <a:pPr marL="755649" lvl="1" indent="-377824">
              <a:lnSpc>
                <a:spcPts val="5179"/>
              </a:lnSpc>
              <a:buFont typeface="Arial"/>
              <a:buChar char="•"/>
            </a:pPr>
            <a:r>
              <a:rPr lang="en-US" sz="3499">
                <a:solidFill>
                  <a:srgbClr val="1C1D20"/>
                </a:solidFill>
                <a:latin typeface="Noto Serif"/>
              </a:rPr>
              <a:t>Lặp lại cho đến khi thu được cây như mong muốn.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Entropy</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2684597" y="2350142"/>
            <a:ext cx="12530617" cy="7048472"/>
          </a:xfrm>
          <a:custGeom>
            <a:avLst/>
            <a:gdLst/>
            <a:ahLst/>
            <a:cxnLst/>
            <a:rect l="l" t="t" r="r" b="b"/>
            <a:pathLst>
              <a:path w="12530617" h="7048472">
                <a:moveTo>
                  <a:pt x="0" y="0"/>
                </a:moveTo>
                <a:lnTo>
                  <a:pt x="12530617" y="0"/>
                </a:lnTo>
                <a:lnTo>
                  <a:pt x="12530617" y="7048472"/>
                </a:lnTo>
                <a:lnTo>
                  <a:pt x="0" y="7048472"/>
                </a:lnTo>
                <a:lnTo>
                  <a:pt x="0" y="0"/>
                </a:lnTo>
                <a:close/>
              </a:path>
            </a:pathLst>
          </a:custGeom>
          <a:blipFill>
            <a:blip r:embed="rId3"/>
            <a:stretch>
              <a:fillRect/>
            </a:stretch>
          </a:blipFill>
        </p:spPr>
        <p:txBody>
          <a:bodyPr/>
          <a:lstStyle/>
          <a:p>
            <a:endParaRPr lang="en-VN"/>
          </a:p>
        </p:txBody>
      </p:sp>
      <p:sp>
        <p:nvSpPr>
          <p:cNvPr id="5" name="TextBox 5"/>
          <p:cNvSpPr txBox="1"/>
          <p:nvPr/>
        </p:nvSpPr>
        <p:spPr>
          <a:xfrm>
            <a:off x="2894889" y="2881992"/>
            <a:ext cx="12498222" cy="1932940"/>
          </a:xfrm>
          <a:prstGeom prst="rect">
            <a:avLst/>
          </a:prstGeom>
        </p:spPr>
        <p:txBody>
          <a:bodyPr lIns="0" tIns="0" rIns="0" bIns="0" rtlCol="0" anchor="t">
            <a:spAutoFit/>
          </a:bodyPr>
          <a:lstStyle/>
          <a:p>
            <a:pPr marL="755649" lvl="1" indent="-377824">
              <a:lnSpc>
                <a:spcPts val="5179"/>
              </a:lnSpc>
              <a:buFont typeface="Arial"/>
              <a:buChar char="•"/>
            </a:pPr>
            <a:r>
              <a:rPr lang="en-US" sz="3499">
                <a:solidFill>
                  <a:srgbClr val="1C1D20"/>
                </a:solidFill>
                <a:latin typeface="Noto Serif"/>
              </a:rPr>
              <a:t>Entropy là một khái niệm đo lường mức độ tạp chất của các giá trị mẫu. </a:t>
            </a:r>
          </a:p>
          <a:p>
            <a:pPr marL="755649" lvl="1" indent="-377824">
              <a:lnSpc>
                <a:spcPts val="5179"/>
              </a:lnSpc>
              <a:buFont typeface="Arial"/>
              <a:buChar char="•"/>
            </a:pPr>
            <a:r>
              <a:rPr lang="en-US" sz="3499">
                <a:solidFill>
                  <a:srgbClr val="1C1D20"/>
                </a:solidFill>
                <a:latin typeface="Noto Serif"/>
              </a:rPr>
              <a:t>Công thức: </a:t>
            </a:r>
          </a:p>
        </p:txBody>
      </p:sp>
      <p:sp>
        <p:nvSpPr>
          <p:cNvPr id="6" name="TextBox 6"/>
          <p:cNvSpPr txBox="1"/>
          <p:nvPr/>
        </p:nvSpPr>
        <p:spPr>
          <a:xfrm>
            <a:off x="3014259" y="6808449"/>
            <a:ext cx="12498222" cy="2590165"/>
          </a:xfrm>
          <a:prstGeom prst="rect">
            <a:avLst/>
          </a:prstGeom>
        </p:spPr>
        <p:txBody>
          <a:bodyPr lIns="0" tIns="0" rIns="0" bIns="0" rtlCol="0" anchor="t">
            <a:spAutoFit/>
          </a:bodyPr>
          <a:lstStyle/>
          <a:p>
            <a:pPr marL="755649" lvl="1" indent="-377824">
              <a:lnSpc>
                <a:spcPts val="5179"/>
              </a:lnSpc>
              <a:buFont typeface="Arial"/>
              <a:buChar char="•"/>
            </a:pPr>
            <a:r>
              <a:rPr lang="en-US" sz="3499">
                <a:solidFill>
                  <a:srgbClr val="1C1D20"/>
                </a:solidFill>
                <a:latin typeface="Noto Serif"/>
              </a:rPr>
              <a:t>S : tập dữ liệu</a:t>
            </a:r>
          </a:p>
          <a:p>
            <a:pPr marL="755649" lvl="1" indent="-377824">
              <a:lnSpc>
                <a:spcPts val="5179"/>
              </a:lnSpc>
              <a:buFont typeface="Arial"/>
              <a:buChar char="•"/>
            </a:pPr>
            <a:r>
              <a:rPr lang="en-US" sz="3499">
                <a:solidFill>
                  <a:srgbClr val="1C1D20"/>
                </a:solidFill>
                <a:latin typeface="Noto Serif"/>
              </a:rPr>
              <a:t>c : lớp trong tập hợp S </a:t>
            </a:r>
          </a:p>
          <a:p>
            <a:pPr marL="755649" lvl="1" indent="-377824">
              <a:lnSpc>
                <a:spcPts val="5179"/>
              </a:lnSpc>
              <a:buFont typeface="Arial"/>
              <a:buChar char="•"/>
            </a:pPr>
            <a:r>
              <a:rPr lang="en-US" sz="3499">
                <a:solidFill>
                  <a:srgbClr val="1C1D20"/>
                </a:solidFill>
                <a:latin typeface="Noto Serif"/>
              </a:rPr>
              <a:t>p(c) : tỷ lệ các điểm dữ liệu thuộc lớp c trên tổng số điểm dữ liệu trong tập hợp 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Information gain</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3014259" y="2212906"/>
            <a:ext cx="12970799" cy="6333310"/>
          </a:xfrm>
          <a:custGeom>
            <a:avLst/>
            <a:gdLst/>
            <a:ahLst/>
            <a:cxnLst/>
            <a:rect l="l" t="t" r="r" b="b"/>
            <a:pathLst>
              <a:path w="12970799" h="6333310">
                <a:moveTo>
                  <a:pt x="0" y="0"/>
                </a:moveTo>
                <a:lnTo>
                  <a:pt x="12970799" y="0"/>
                </a:lnTo>
                <a:lnTo>
                  <a:pt x="12970799" y="6333310"/>
                </a:lnTo>
                <a:lnTo>
                  <a:pt x="0" y="6333310"/>
                </a:lnTo>
                <a:lnTo>
                  <a:pt x="0" y="0"/>
                </a:lnTo>
                <a:close/>
              </a:path>
            </a:pathLst>
          </a:custGeom>
          <a:blipFill>
            <a:blip r:embed="rId3"/>
            <a:stretch>
              <a:fillRect l="-3565" t="-22982" r="-3565"/>
            </a:stretch>
          </a:blipFill>
        </p:spPr>
        <p:txBody>
          <a:bodyPr/>
          <a:lstStyle/>
          <a:p>
            <a:endParaRPr lang="en-VN"/>
          </a:p>
        </p:txBody>
      </p:sp>
      <p:sp>
        <p:nvSpPr>
          <p:cNvPr id="5" name="TextBox 5"/>
          <p:cNvSpPr txBox="1"/>
          <p:nvPr/>
        </p:nvSpPr>
        <p:spPr>
          <a:xfrm>
            <a:off x="2894889" y="2709464"/>
            <a:ext cx="12498222" cy="1275715"/>
          </a:xfrm>
          <a:prstGeom prst="rect">
            <a:avLst/>
          </a:prstGeom>
        </p:spPr>
        <p:txBody>
          <a:bodyPr lIns="0" tIns="0" rIns="0" bIns="0" rtlCol="0" anchor="t">
            <a:spAutoFit/>
          </a:bodyPr>
          <a:lstStyle/>
          <a:p>
            <a:pPr marL="755649" lvl="1" indent="-377824">
              <a:lnSpc>
                <a:spcPts val="5179"/>
              </a:lnSpc>
              <a:buFont typeface="Arial"/>
              <a:buChar char="•"/>
            </a:pPr>
            <a:r>
              <a:rPr lang="en-US" sz="3499">
                <a:solidFill>
                  <a:srgbClr val="1C1D20"/>
                </a:solidFill>
                <a:latin typeface="Noto Serif"/>
              </a:rPr>
              <a:t>Được dùng trong thuật toán ID3</a:t>
            </a:r>
          </a:p>
          <a:p>
            <a:pPr marL="755649" lvl="1" indent="-377824">
              <a:lnSpc>
                <a:spcPts val="5179"/>
              </a:lnSpc>
              <a:buFont typeface="Arial"/>
              <a:buChar char="•"/>
            </a:pPr>
            <a:r>
              <a:rPr lang="en-US" sz="3499">
                <a:solidFill>
                  <a:srgbClr val="1C1D20"/>
                </a:solidFill>
                <a:latin typeface="Noto Serif"/>
              </a:rPr>
              <a:t>Công thức: </a:t>
            </a:r>
          </a:p>
        </p:txBody>
      </p:sp>
      <p:sp>
        <p:nvSpPr>
          <p:cNvPr id="6" name="TextBox 6"/>
          <p:cNvSpPr txBox="1"/>
          <p:nvPr/>
        </p:nvSpPr>
        <p:spPr>
          <a:xfrm>
            <a:off x="3014259" y="5622317"/>
            <a:ext cx="12670750" cy="2590165"/>
          </a:xfrm>
          <a:prstGeom prst="rect">
            <a:avLst/>
          </a:prstGeom>
        </p:spPr>
        <p:txBody>
          <a:bodyPr lIns="0" tIns="0" rIns="0" bIns="0" rtlCol="0" anchor="t">
            <a:spAutoFit/>
          </a:bodyPr>
          <a:lstStyle/>
          <a:p>
            <a:pPr marL="755649" lvl="1" indent="-377824">
              <a:lnSpc>
                <a:spcPts val="5179"/>
              </a:lnSpc>
              <a:buFont typeface="Arial"/>
              <a:buChar char="•"/>
            </a:pPr>
            <a:r>
              <a:rPr lang="en-US" sz="3499">
                <a:solidFill>
                  <a:srgbClr val="1C1D20"/>
                </a:solidFill>
                <a:latin typeface="Noto Serif"/>
              </a:rPr>
              <a:t>a : một thuộc tính hoặc nhãn lớp cụ thể </a:t>
            </a:r>
          </a:p>
          <a:p>
            <a:pPr marL="755649" lvl="1" indent="-377824">
              <a:lnSpc>
                <a:spcPts val="5179"/>
              </a:lnSpc>
              <a:buFont typeface="Arial"/>
              <a:buChar char="•"/>
            </a:pPr>
            <a:r>
              <a:rPr lang="en-US" sz="3499">
                <a:solidFill>
                  <a:srgbClr val="1C1D20"/>
                </a:solidFill>
                <a:latin typeface="Noto Serif"/>
              </a:rPr>
              <a:t>Entropy(S) : entropy của tập dữ liệu</a:t>
            </a:r>
          </a:p>
          <a:p>
            <a:pPr marL="755649" lvl="1" indent="-377824">
              <a:lnSpc>
                <a:spcPts val="5179"/>
              </a:lnSpc>
              <a:buFont typeface="Arial"/>
              <a:buChar char="•"/>
            </a:pPr>
            <a:r>
              <a:rPr lang="en-US" sz="3499">
                <a:solidFill>
                  <a:srgbClr val="1C1D20"/>
                </a:solidFill>
                <a:latin typeface="Noto Serif"/>
              </a:rPr>
              <a:t>|Sv|/ |S| : tỷ lệ của các giá trị trong Sv so với S</a:t>
            </a:r>
          </a:p>
          <a:p>
            <a:pPr marL="755649" lvl="1" indent="-377824">
              <a:lnSpc>
                <a:spcPts val="5179"/>
              </a:lnSpc>
              <a:buFont typeface="Arial"/>
              <a:buChar char="•"/>
            </a:pPr>
            <a:r>
              <a:rPr lang="en-US" sz="3499">
                <a:solidFill>
                  <a:srgbClr val="1C1D20"/>
                </a:solidFill>
                <a:latin typeface="Noto Serif"/>
              </a:rPr>
              <a:t>Entropy(Sv) : entropy của thuộc tính</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Điều kiện dừng</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TextBox 4"/>
          <p:cNvSpPr txBox="1"/>
          <p:nvPr/>
        </p:nvSpPr>
        <p:spPr>
          <a:xfrm>
            <a:off x="1816587" y="2491105"/>
            <a:ext cx="14881996" cy="5219065"/>
          </a:xfrm>
          <a:prstGeom prst="rect">
            <a:avLst/>
          </a:prstGeom>
        </p:spPr>
        <p:txBody>
          <a:bodyPr lIns="0" tIns="0" rIns="0" bIns="0" rtlCol="0" anchor="t">
            <a:spAutoFit/>
          </a:bodyPr>
          <a:lstStyle/>
          <a:p>
            <a:pPr marL="755649" lvl="1" indent="-377824">
              <a:lnSpc>
                <a:spcPts val="5179"/>
              </a:lnSpc>
              <a:buFont typeface="Arial"/>
              <a:buChar char="•"/>
            </a:pPr>
            <a:r>
              <a:rPr lang="en-US" sz="3499">
                <a:solidFill>
                  <a:srgbClr val="1C1D20"/>
                </a:solidFill>
                <a:latin typeface="Noto Serif"/>
              </a:rPr>
              <a:t>Để tránh </a:t>
            </a:r>
            <a:r>
              <a:rPr lang="en-US" sz="3499">
                <a:solidFill>
                  <a:srgbClr val="1C1D20"/>
                </a:solidFill>
                <a:latin typeface="Noto Serif Bold"/>
              </a:rPr>
              <a:t>overfitting</a:t>
            </a:r>
            <a:r>
              <a:rPr lang="en-US" sz="3499">
                <a:solidFill>
                  <a:srgbClr val="1C1D20"/>
                </a:solidFill>
                <a:latin typeface="Noto Serif"/>
              </a:rPr>
              <a:t>, chúng ta sẽ dừng việc phân chia khi đạt một số điều kiện:</a:t>
            </a:r>
          </a:p>
          <a:p>
            <a:pPr marL="1511298" lvl="2" indent="-503766">
              <a:lnSpc>
                <a:spcPts val="5179"/>
              </a:lnSpc>
              <a:buFont typeface="Arial"/>
              <a:buChar char="⚬"/>
            </a:pPr>
            <a:r>
              <a:rPr lang="en-US" sz="3499">
                <a:solidFill>
                  <a:srgbClr val="1C1D20"/>
                </a:solidFill>
                <a:latin typeface="Noto Serif"/>
              </a:rPr>
              <a:t>Độ sâu của cây nhị phân chạm một ngưỡng tối thiểu.</a:t>
            </a:r>
          </a:p>
          <a:p>
            <a:pPr marL="1511298" lvl="2" indent="-503766">
              <a:lnSpc>
                <a:spcPts val="5179"/>
              </a:lnSpc>
              <a:buFont typeface="Arial"/>
              <a:buChar char="⚬"/>
            </a:pPr>
            <a:r>
              <a:rPr lang="en-US" sz="3499">
                <a:solidFill>
                  <a:srgbClr val="1C1D20"/>
                </a:solidFill>
                <a:latin typeface="Noto Serif"/>
              </a:rPr>
              <a:t>Node lá hoàn toàn thuộc về một nhóm duy nhất. Tức node phân chia là hoàn toàn tinh khiết.</a:t>
            </a:r>
          </a:p>
          <a:p>
            <a:pPr marL="1511298" lvl="2" indent="-503766">
              <a:lnSpc>
                <a:spcPts val="5179"/>
              </a:lnSpc>
              <a:buFont typeface="Arial"/>
              <a:buChar char="⚬"/>
            </a:pPr>
            <a:r>
              <a:rPr lang="en-US" sz="3499">
                <a:solidFill>
                  <a:srgbClr val="1C1D20"/>
                </a:solidFill>
                <a:latin typeface="Noto Serif"/>
              </a:rPr>
              <a:t>Số lượng các node phân chia đạt ngưỡng.</a:t>
            </a:r>
          </a:p>
          <a:p>
            <a:pPr marL="1511298" lvl="2" indent="-503766">
              <a:lnSpc>
                <a:spcPts val="5179"/>
              </a:lnSpc>
              <a:buFont typeface="Arial"/>
              <a:buChar char="⚬"/>
            </a:pPr>
            <a:r>
              <a:rPr lang="en-US" sz="3499">
                <a:solidFill>
                  <a:srgbClr val="1C1D20"/>
                </a:solidFill>
                <a:latin typeface="Noto Serif"/>
              </a:rPr>
              <a:t>Số lượng các node lá đạt ngưỡng. Số lượng node lá càng nhiều thì mô hình càng trở nên phức tạp.</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04869" y="681105"/>
            <a:ext cx="5752848"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Strengths</a:t>
            </a:r>
          </a:p>
        </p:txBody>
      </p:sp>
      <p:sp>
        <p:nvSpPr>
          <p:cNvPr id="3" name="Freeform 3"/>
          <p:cNvSpPr/>
          <p:nvPr/>
        </p:nvSpPr>
        <p:spPr>
          <a:xfrm>
            <a:off x="16441678" y="229368"/>
            <a:ext cx="1635244" cy="903472"/>
          </a:xfrm>
          <a:custGeom>
            <a:avLst/>
            <a:gdLst/>
            <a:ahLst/>
            <a:cxnLst/>
            <a:rect l="l" t="t" r="r" b="b"/>
            <a:pathLst>
              <a:path w="1635244" h="903472">
                <a:moveTo>
                  <a:pt x="0" y="0"/>
                </a:moveTo>
                <a:lnTo>
                  <a:pt x="1635244" y="0"/>
                </a:lnTo>
                <a:lnTo>
                  <a:pt x="1635244" y="903473"/>
                </a:lnTo>
                <a:lnTo>
                  <a:pt x="0" y="903473"/>
                </a:lnTo>
                <a:lnTo>
                  <a:pt x="0" y="0"/>
                </a:lnTo>
                <a:close/>
              </a:path>
            </a:pathLst>
          </a:custGeom>
          <a:blipFill>
            <a:blip r:embed="rId2"/>
            <a:stretch>
              <a:fillRect/>
            </a:stretch>
          </a:blipFill>
        </p:spPr>
        <p:txBody>
          <a:bodyPr/>
          <a:lstStyle/>
          <a:p>
            <a:endParaRPr lang="en-VN"/>
          </a:p>
        </p:txBody>
      </p:sp>
      <p:grpSp>
        <p:nvGrpSpPr>
          <p:cNvPr id="4" name="Group 4"/>
          <p:cNvGrpSpPr/>
          <p:nvPr/>
        </p:nvGrpSpPr>
        <p:grpSpPr>
          <a:xfrm>
            <a:off x="1666545" y="2555318"/>
            <a:ext cx="6429497" cy="7010665"/>
            <a:chOff x="0" y="0"/>
            <a:chExt cx="4402275" cy="4800201"/>
          </a:xfrm>
        </p:grpSpPr>
        <p:sp>
          <p:nvSpPr>
            <p:cNvPr id="5" name="Freeform 5"/>
            <p:cNvSpPr/>
            <p:nvPr/>
          </p:nvSpPr>
          <p:spPr>
            <a:xfrm>
              <a:off x="0" y="0"/>
              <a:ext cx="4402275" cy="4800201"/>
            </a:xfrm>
            <a:custGeom>
              <a:avLst/>
              <a:gdLst/>
              <a:ahLst/>
              <a:cxnLst/>
              <a:rect l="l" t="t" r="r" b="b"/>
              <a:pathLst>
                <a:path w="4402275" h="4800201">
                  <a:moveTo>
                    <a:pt x="0" y="0"/>
                  </a:moveTo>
                  <a:lnTo>
                    <a:pt x="4402275" y="0"/>
                  </a:lnTo>
                  <a:lnTo>
                    <a:pt x="4402275" y="4800201"/>
                  </a:lnTo>
                  <a:lnTo>
                    <a:pt x="0" y="4800201"/>
                  </a:lnTo>
                  <a:close/>
                </a:path>
              </a:pathLst>
            </a:custGeom>
            <a:solidFill>
              <a:srgbClr val="D9D9D9"/>
            </a:solidFill>
            <a:ln cap="sq">
              <a:noFill/>
              <a:prstDash val="sysDot"/>
              <a:miter/>
            </a:ln>
          </p:spPr>
          <p:txBody>
            <a:bodyPr/>
            <a:lstStyle/>
            <a:p>
              <a:endParaRPr lang="en-VN"/>
            </a:p>
          </p:txBody>
        </p:sp>
        <p:sp>
          <p:nvSpPr>
            <p:cNvPr id="6" name="TextBox 6"/>
            <p:cNvSpPr txBox="1"/>
            <p:nvPr/>
          </p:nvSpPr>
          <p:spPr>
            <a:xfrm>
              <a:off x="0" y="-38100"/>
              <a:ext cx="4402275" cy="4838301"/>
            </a:xfrm>
            <a:prstGeom prst="rect">
              <a:avLst/>
            </a:prstGeom>
          </p:spPr>
          <p:txBody>
            <a:bodyPr lIns="190500" tIns="190500" rIns="190500" bIns="190500" rtlCol="0" anchor="ctr"/>
            <a:lstStyle/>
            <a:p>
              <a:pPr algn="ctr">
                <a:lnSpc>
                  <a:spcPts val="2240"/>
                </a:lnSpc>
              </a:pPr>
              <a:endParaRPr/>
            </a:p>
          </p:txBody>
        </p:sp>
      </p:grpSp>
      <p:grpSp>
        <p:nvGrpSpPr>
          <p:cNvPr id="7" name="Group 7"/>
          <p:cNvGrpSpPr/>
          <p:nvPr/>
        </p:nvGrpSpPr>
        <p:grpSpPr>
          <a:xfrm>
            <a:off x="9819945" y="2555318"/>
            <a:ext cx="6429497" cy="7010665"/>
            <a:chOff x="0" y="0"/>
            <a:chExt cx="4402275" cy="4800201"/>
          </a:xfrm>
        </p:grpSpPr>
        <p:sp>
          <p:nvSpPr>
            <p:cNvPr id="8" name="Freeform 8"/>
            <p:cNvSpPr/>
            <p:nvPr/>
          </p:nvSpPr>
          <p:spPr>
            <a:xfrm>
              <a:off x="0" y="0"/>
              <a:ext cx="4402275" cy="4800201"/>
            </a:xfrm>
            <a:custGeom>
              <a:avLst/>
              <a:gdLst/>
              <a:ahLst/>
              <a:cxnLst/>
              <a:rect l="l" t="t" r="r" b="b"/>
              <a:pathLst>
                <a:path w="4402275" h="4800201">
                  <a:moveTo>
                    <a:pt x="0" y="0"/>
                  </a:moveTo>
                  <a:lnTo>
                    <a:pt x="4402275" y="0"/>
                  </a:lnTo>
                  <a:lnTo>
                    <a:pt x="4402275" y="4800201"/>
                  </a:lnTo>
                  <a:lnTo>
                    <a:pt x="0" y="4800201"/>
                  </a:lnTo>
                  <a:close/>
                </a:path>
              </a:pathLst>
            </a:custGeom>
            <a:solidFill>
              <a:srgbClr val="D9D9D9"/>
            </a:solidFill>
            <a:ln cap="sq">
              <a:noFill/>
              <a:prstDash val="sysDot"/>
              <a:miter/>
            </a:ln>
          </p:spPr>
          <p:txBody>
            <a:bodyPr/>
            <a:lstStyle/>
            <a:p>
              <a:endParaRPr lang="en-VN"/>
            </a:p>
          </p:txBody>
        </p:sp>
        <p:sp>
          <p:nvSpPr>
            <p:cNvPr id="9" name="TextBox 9"/>
            <p:cNvSpPr txBox="1"/>
            <p:nvPr/>
          </p:nvSpPr>
          <p:spPr>
            <a:xfrm>
              <a:off x="0" y="-38100"/>
              <a:ext cx="4402275" cy="4838301"/>
            </a:xfrm>
            <a:prstGeom prst="rect">
              <a:avLst/>
            </a:prstGeom>
          </p:spPr>
          <p:txBody>
            <a:bodyPr lIns="190500" tIns="190500" rIns="190500" bIns="190500" rtlCol="0" anchor="ctr"/>
            <a:lstStyle/>
            <a:p>
              <a:pPr algn="ctr">
                <a:lnSpc>
                  <a:spcPts val="2240"/>
                </a:lnSpc>
              </a:pPr>
              <a:endParaRPr/>
            </a:p>
          </p:txBody>
        </p:sp>
      </p:grpSp>
      <p:sp>
        <p:nvSpPr>
          <p:cNvPr id="10" name="TextBox 10"/>
          <p:cNvSpPr txBox="1"/>
          <p:nvPr/>
        </p:nvSpPr>
        <p:spPr>
          <a:xfrm>
            <a:off x="9554420" y="681105"/>
            <a:ext cx="7446057"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Weaknesses</a:t>
            </a:r>
          </a:p>
        </p:txBody>
      </p:sp>
      <p:sp>
        <p:nvSpPr>
          <p:cNvPr id="11" name="TextBox 11"/>
          <p:cNvSpPr txBox="1"/>
          <p:nvPr/>
        </p:nvSpPr>
        <p:spPr>
          <a:xfrm>
            <a:off x="2004869" y="3422582"/>
            <a:ext cx="5648510" cy="5219065"/>
          </a:xfrm>
          <a:prstGeom prst="rect">
            <a:avLst/>
          </a:prstGeom>
        </p:spPr>
        <p:txBody>
          <a:bodyPr lIns="0" tIns="0" rIns="0" bIns="0" rtlCol="0" anchor="t">
            <a:spAutoFit/>
          </a:bodyPr>
          <a:lstStyle/>
          <a:p>
            <a:pPr marL="755649" lvl="1" indent="-377824" algn="just">
              <a:lnSpc>
                <a:spcPts val="5179"/>
              </a:lnSpc>
              <a:buFont typeface="Arial"/>
              <a:buChar char="•"/>
            </a:pPr>
            <a:r>
              <a:rPr lang="en-US" sz="3499">
                <a:solidFill>
                  <a:srgbClr val="1C1D20"/>
                </a:solidFill>
                <a:latin typeface="Noto Serif"/>
              </a:rPr>
              <a:t>Dễ hiểu</a:t>
            </a:r>
          </a:p>
          <a:p>
            <a:pPr marL="755649" lvl="1" indent="-377824" algn="just">
              <a:lnSpc>
                <a:spcPts val="5179"/>
              </a:lnSpc>
              <a:buFont typeface="Arial"/>
              <a:buChar char="•"/>
            </a:pPr>
            <a:r>
              <a:rPr lang="en-US" sz="3499">
                <a:solidFill>
                  <a:srgbClr val="1C1D20"/>
                </a:solidFill>
                <a:latin typeface="Noto Serif"/>
              </a:rPr>
              <a:t>Yêu cầu chuẩn bị dữ liệu ít</a:t>
            </a:r>
          </a:p>
          <a:p>
            <a:pPr marL="755649" lvl="1" indent="-377824" algn="just">
              <a:lnSpc>
                <a:spcPts val="5179"/>
              </a:lnSpc>
              <a:buFont typeface="Arial"/>
              <a:buChar char="•"/>
            </a:pPr>
            <a:r>
              <a:rPr lang="en-US" sz="3499">
                <a:solidFill>
                  <a:srgbClr val="1C1D20"/>
                </a:solidFill>
                <a:latin typeface="Noto Serif"/>
              </a:rPr>
              <a:t>Có khả năng xử lý cả dữ liệu số và dữ liệu phân loại</a:t>
            </a:r>
          </a:p>
          <a:p>
            <a:pPr marL="755649" lvl="1" indent="-377824" algn="just">
              <a:lnSpc>
                <a:spcPts val="5179"/>
              </a:lnSpc>
              <a:buFont typeface="Arial"/>
              <a:buChar char="•"/>
            </a:pPr>
            <a:r>
              <a:rPr lang="en-US" sz="3499">
                <a:solidFill>
                  <a:srgbClr val="1C1D20"/>
                </a:solidFill>
                <a:latin typeface="Noto Serif"/>
              </a:rPr>
              <a:t>Thực hiện tốt trên tập dữ liệu lớn</a:t>
            </a:r>
          </a:p>
        </p:txBody>
      </p:sp>
      <p:sp>
        <p:nvSpPr>
          <p:cNvPr id="12" name="TextBox 12"/>
          <p:cNvSpPr txBox="1"/>
          <p:nvPr/>
        </p:nvSpPr>
        <p:spPr>
          <a:xfrm>
            <a:off x="10000033" y="3422582"/>
            <a:ext cx="5939923" cy="1932940"/>
          </a:xfrm>
          <a:prstGeom prst="rect">
            <a:avLst/>
          </a:prstGeom>
        </p:spPr>
        <p:txBody>
          <a:bodyPr lIns="0" tIns="0" rIns="0" bIns="0" rtlCol="0" anchor="t">
            <a:spAutoFit/>
          </a:bodyPr>
          <a:lstStyle/>
          <a:p>
            <a:pPr marL="755649" lvl="1" indent="-377824">
              <a:lnSpc>
                <a:spcPts val="5179"/>
              </a:lnSpc>
              <a:buFont typeface="Arial"/>
              <a:buChar char="•"/>
            </a:pPr>
            <a:r>
              <a:rPr lang="en-US" sz="3499">
                <a:solidFill>
                  <a:srgbClr val="1C1D20"/>
                </a:solidFill>
                <a:latin typeface="Noto Serif"/>
              </a:rPr>
              <a:t>Tạo ra cây quá phức tạp mà không khái quát hóa tốt dữ liệu (</a:t>
            </a:r>
            <a:r>
              <a:rPr lang="en-US" sz="3499">
                <a:solidFill>
                  <a:srgbClr val="1C1D20"/>
                </a:solidFill>
                <a:latin typeface="Noto Serif Bold"/>
              </a:rPr>
              <a:t>overfitting</a:t>
            </a:r>
            <a:r>
              <a:rPr lang="en-US" sz="3499">
                <a:solidFill>
                  <a:srgbClr val="1C1D20"/>
                </a:solidFill>
                <a:latin typeface="Noto Serif"/>
              </a:rPr>
              <a: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So sánh các mô hình</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graphicFrame>
        <p:nvGraphicFramePr>
          <p:cNvPr id="4" name="Table 4"/>
          <p:cNvGraphicFramePr>
            <a:graphicFrameLocks noGrp="1"/>
          </p:cNvGraphicFramePr>
          <p:nvPr/>
        </p:nvGraphicFramePr>
        <p:xfrm>
          <a:off x="1028700" y="2506264"/>
          <a:ext cx="16230600" cy="7477086"/>
        </p:xfrm>
        <a:graphic>
          <a:graphicData uri="http://schemas.openxmlformats.org/drawingml/2006/table">
            <a:tbl>
              <a:tblPr/>
              <a:tblGrid>
                <a:gridCol w="4418848">
                  <a:extLst>
                    <a:ext uri="{9D8B030D-6E8A-4147-A177-3AD203B41FA5}">
                      <a16:colId xmlns:a16="http://schemas.microsoft.com/office/drawing/2014/main" val="20000"/>
                    </a:ext>
                  </a:extLst>
                </a:gridCol>
                <a:gridCol w="5921750">
                  <a:extLst>
                    <a:ext uri="{9D8B030D-6E8A-4147-A177-3AD203B41FA5}">
                      <a16:colId xmlns:a16="http://schemas.microsoft.com/office/drawing/2014/main" val="20001"/>
                    </a:ext>
                  </a:extLst>
                </a:gridCol>
                <a:gridCol w="5890002">
                  <a:extLst>
                    <a:ext uri="{9D8B030D-6E8A-4147-A177-3AD203B41FA5}">
                      <a16:colId xmlns:a16="http://schemas.microsoft.com/office/drawing/2014/main" val="20002"/>
                    </a:ext>
                  </a:extLst>
                </a:gridCol>
              </a:tblGrid>
              <a:tr h="906900">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64063">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06123">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5"/>
          <p:cNvSpPr txBox="1"/>
          <p:nvPr/>
        </p:nvSpPr>
        <p:spPr>
          <a:xfrm>
            <a:off x="7256876" y="2646659"/>
            <a:ext cx="2057340" cy="620362"/>
          </a:xfrm>
          <a:prstGeom prst="rect">
            <a:avLst/>
          </a:prstGeom>
        </p:spPr>
        <p:txBody>
          <a:bodyPr lIns="0" tIns="0" rIns="0" bIns="0" rtlCol="0" anchor="t">
            <a:spAutoFit/>
          </a:bodyPr>
          <a:lstStyle/>
          <a:p>
            <a:pPr>
              <a:lnSpc>
                <a:spcPts val="5198"/>
              </a:lnSpc>
            </a:pPr>
            <a:r>
              <a:rPr lang="en-US" sz="3512">
                <a:solidFill>
                  <a:srgbClr val="1C1D20"/>
                </a:solidFill>
                <a:latin typeface="Noto Serif"/>
              </a:rPr>
              <a:t>Ưu điểm</a:t>
            </a:r>
          </a:p>
        </p:txBody>
      </p:sp>
      <p:sp>
        <p:nvSpPr>
          <p:cNvPr id="6" name="TextBox 6"/>
          <p:cNvSpPr txBox="1"/>
          <p:nvPr/>
        </p:nvSpPr>
        <p:spPr>
          <a:xfrm>
            <a:off x="13097256" y="2646659"/>
            <a:ext cx="2700787" cy="620362"/>
          </a:xfrm>
          <a:prstGeom prst="rect">
            <a:avLst/>
          </a:prstGeom>
        </p:spPr>
        <p:txBody>
          <a:bodyPr lIns="0" tIns="0" rIns="0" bIns="0" rtlCol="0" anchor="t">
            <a:spAutoFit/>
          </a:bodyPr>
          <a:lstStyle/>
          <a:p>
            <a:pPr>
              <a:lnSpc>
                <a:spcPts val="5198"/>
              </a:lnSpc>
            </a:pPr>
            <a:r>
              <a:rPr lang="en-US" sz="3512">
                <a:solidFill>
                  <a:srgbClr val="1C1D20"/>
                </a:solidFill>
                <a:latin typeface="Noto Serif"/>
              </a:rPr>
              <a:t>Nhược điểm</a:t>
            </a:r>
          </a:p>
        </p:txBody>
      </p:sp>
      <p:sp>
        <p:nvSpPr>
          <p:cNvPr id="7" name="TextBox 7"/>
          <p:cNvSpPr txBox="1"/>
          <p:nvPr/>
        </p:nvSpPr>
        <p:spPr>
          <a:xfrm>
            <a:off x="2179608" y="3908537"/>
            <a:ext cx="2057340" cy="618053"/>
          </a:xfrm>
          <a:prstGeom prst="rect">
            <a:avLst/>
          </a:prstGeom>
        </p:spPr>
        <p:txBody>
          <a:bodyPr lIns="0" tIns="0" rIns="0" bIns="0" rtlCol="0" anchor="t">
            <a:spAutoFit/>
          </a:bodyPr>
          <a:lstStyle/>
          <a:p>
            <a:pPr algn="ctr">
              <a:lnSpc>
                <a:spcPts val="5198"/>
              </a:lnSpc>
            </a:pPr>
            <a:r>
              <a:rPr lang="en-US" sz="3512">
                <a:solidFill>
                  <a:srgbClr val="1C1D20"/>
                </a:solidFill>
                <a:latin typeface="Noto Serif"/>
              </a:rPr>
              <a:t>kNN</a:t>
            </a:r>
          </a:p>
        </p:txBody>
      </p:sp>
      <p:sp>
        <p:nvSpPr>
          <p:cNvPr id="8" name="TextBox 8"/>
          <p:cNvSpPr txBox="1"/>
          <p:nvPr/>
        </p:nvSpPr>
        <p:spPr>
          <a:xfrm>
            <a:off x="5500777" y="3641218"/>
            <a:ext cx="5874529" cy="1279896"/>
          </a:xfrm>
          <a:prstGeom prst="rect">
            <a:avLst/>
          </a:prstGeom>
        </p:spPr>
        <p:txBody>
          <a:bodyPr lIns="0" tIns="0" rIns="0" bIns="0" rtlCol="0" anchor="t">
            <a:spAutoFit/>
          </a:bodyPr>
          <a:lstStyle/>
          <a:p>
            <a:pPr marL="758304" lvl="1" indent="-379152">
              <a:lnSpc>
                <a:spcPts val="5198"/>
              </a:lnSpc>
              <a:buFont typeface="Arial"/>
              <a:buChar char="•"/>
            </a:pPr>
            <a:r>
              <a:rPr lang="en-US" sz="3512">
                <a:solidFill>
                  <a:srgbClr val="1C1D20"/>
                </a:solidFill>
                <a:latin typeface="Noto Serif"/>
              </a:rPr>
              <a:t>Đơn giản, dễ hiểu</a:t>
            </a:r>
          </a:p>
          <a:p>
            <a:pPr marL="758304" lvl="1" indent="-379152">
              <a:lnSpc>
                <a:spcPts val="5198"/>
              </a:lnSpc>
              <a:buFont typeface="Arial"/>
              <a:buChar char="•"/>
            </a:pPr>
            <a:r>
              <a:rPr lang="en-US" sz="3512">
                <a:solidFill>
                  <a:srgbClr val="1C1D20"/>
                </a:solidFill>
                <a:latin typeface="Noto Serif"/>
              </a:rPr>
              <a:t>Không training</a:t>
            </a:r>
          </a:p>
        </p:txBody>
      </p:sp>
      <p:sp>
        <p:nvSpPr>
          <p:cNvPr id="9" name="TextBox 9"/>
          <p:cNvSpPr txBox="1"/>
          <p:nvPr/>
        </p:nvSpPr>
        <p:spPr>
          <a:xfrm>
            <a:off x="11375306" y="3641218"/>
            <a:ext cx="5588779" cy="2598964"/>
          </a:xfrm>
          <a:prstGeom prst="rect">
            <a:avLst/>
          </a:prstGeom>
        </p:spPr>
        <p:txBody>
          <a:bodyPr lIns="0" tIns="0" rIns="0" bIns="0" rtlCol="0" anchor="t">
            <a:spAutoFit/>
          </a:bodyPr>
          <a:lstStyle/>
          <a:p>
            <a:pPr marL="758304" lvl="1" indent="-379152">
              <a:lnSpc>
                <a:spcPts val="5198"/>
              </a:lnSpc>
              <a:buFont typeface="Arial"/>
              <a:buChar char="•"/>
            </a:pPr>
            <a:r>
              <a:rPr lang="en-US" sz="3512">
                <a:solidFill>
                  <a:srgbClr val="1C1D20"/>
                </a:solidFill>
                <a:latin typeface="Noto Serif"/>
              </a:rPr>
              <a:t>Hiệu năng chậm với dữ liệu lớn</a:t>
            </a:r>
          </a:p>
          <a:p>
            <a:pPr marL="758304" lvl="1" indent="-379152">
              <a:lnSpc>
                <a:spcPts val="5198"/>
              </a:lnSpc>
              <a:buFont typeface="Arial"/>
              <a:buChar char="•"/>
            </a:pPr>
            <a:r>
              <a:rPr lang="en-US" sz="3512">
                <a:solidFill>
                  <a:srgbClr val="1C1D20"/>
                </a:solidFill>
                <a:latin typeface="Noto Serif"/>
              </a:rPr>
              <a:t>Không xử lý missing values</a:t>
            </a:r>
          </a:p>
        </p:txBody>
      </p:sp>
      <p:sp>
        <p:nvSpPr>
          <p:cNvPr id="10" name="TextBox 10"/>
          <p:cNvSpPr txBox="1"/>
          <p:nvPr/>
        </p:nvSpPr>
        <p:spPr>
          <a:xfrm>
            <a:off x="1820554" y="7813193"/>
            <a:ext cx="2775447" cy="1275278"/>
          </a:xfrm>
          <a:prstGeom prst="rect">
            <a:avLst/>
          </a:prstGeom>
        </p:spPr>
        <p:txBody>
          <a:bodyPr lIns="0" tIns="0" rIns="0" bIns="0" rtlCol="0" anchor="t">
            <a:spAutoFit/>
          </a:bodyPr>
          <a:lstStyle/>
          <a:p>
            <a:pPr algn="ctr">
              <a:lnSpc>
                <a:spcPts val="5198"/>
              </a:lnSpc>
            </a:pPr>
            <a:r>
              <a:rPr lang="en-US" sz="3512">
                <a:solidFill>
                  <a:srgbClr val="1C1D20"/>
                </a:solidFill>
                <a:latin typeface="Noto Serif"/>
              </a:rPr>
              <a:t>Linear Regression</a:t>
            </a:r>
          </a:p>
        </p:txBody>
      </p:sp>
      <p:sp>
        <p:nvSpPr>
          <p:cNvPr id="11" name="TextBox 11"/>
          <p:cNvSpPr txBox="1"/>
          <p:nvPr/>
        </p:nvSpPr>
        <p:spPr>
          <a:xfrm>
            <a:off x="11375306" y="6878357"/>
            <a:ext cx="5588779" cy="1283236"/>
          </a:xfrm>
          <a:prstGeom prst="rect">
            <a:avLst/>
          </a:prstGeom>
        </p:spPr>
        <p:txBody>
          <a:bodyPr lIns="0" tIns="0" rIns="0" bIns="0" rtlCol="0" anchor="t">
            <a:spAutoFit/>
          </a:bodyPr>
          <a:lstStyle/>
          <a:p>
            <a:pPr marL="758304" lvl="1" indent="-379152">
              <a:lnSpc>
                <a:spcPts val="5198"/>
              </a:lnSpc>
              <a:buFont typeface="Arial"/>
              <a:buChar char="•"/>
            </a:pPr>
            <a:r>
              <a:rPr lang="en-US" sz="3512" dirty="0" err="1">
                <a:solidFill>
                  <a:srgbClr val="1C1D20"/>
                </a:solidFill>
                <a:latin typeface="Noto Serif"/>
              </a:rPr>
              <a:t>Chỉ</a:t>
            </a:r>
            <a:r>
              <a:rPr lang="en-US" sz="3512" dirty="0">
                <a:solidFill>
                  <a:srgbClr val="1C1D20"/>
                </a:solidFill>
                <a:latin typeface="Noto Serif"/>
              </a:rPr>
              <a:t> </a:t>
            </a:r>
            <a:r>
              <a:rPr lang="en-US" sz="3512" dirty="0" err="1">
                <a:solidFill>
                  <a:srgbClr val="1C1D20"/>
                </a:solidFill>
                <a:latin typeface="Noto Serif"/>
              </a:rPr>
              <a:t>xử</a:t>
            </a:r>
            <a:r>
              <a:rPr lang="en-US" sz="3512" dirty="0">
                <a:solidFill>
                  <a:srgbClr val="1C1D20"/>
                </a:solidFill>
                <a:latin typeface="Noto Serif"/>
              </a:rPr>
              <a:t> </a:t>
            </a:r>
            <a:r>
              <a:rPr lang="en-US" sz="3512" dirty="0" err="1">
                <a:solidFill>
                  <a:srgbClr val="1C1D20"/>
                </a:solidFill>
                <a:latin typeface="Noto Serif"/>
              </a:rPr>
              <a:t>lý</a:t>
            </a:r>
            <a:r>
              <a:rPr lang="en-US" sz="3512" dirty="0">
                <a:solidFill>
                  <a:srgbClr val="1C1D20"/>
                </a:solidFill>
                <a:latin typeface="Noto Serif"/>
              </a:rPr>
              <a:t> </a:t>
            </a:r>
            <a:r>
              <a:rPr lang="en-US" sz="3512" dirty="0" err="1">
                <a:solidFill>
                  <a:srgbClr val="1C1D20"/>
                </a:solidFill>
                <a:latin typeface="Noto Serif"/>
              </a:rPr>
              <a:t>mối</a:t>
            </a:r>
            <a:r>
              <a:rPr lang="en-US" sz="3512" dirty="0">
                <a:solidFill>
                  <a:srgbClr val="1C1D20"/>
                </a:solidFill>
                <a:latin typeface="Noto Serif"/>
              </a:rPr>
              <a:t> </a:t>
            </a:r>
            <a:r>
              <a:rPr lang="en-US" sz="3512" dirty="0" err="1">
                <a:solidFill>
                  <a:srgbClr val="1C1D20"/>
                </a:solidFill>
                <a:latin typeface="Noto Serif"/>
              </a:rPr>
              <a:t>quan</a:t>
            </a:r>
            <a:r>
              <a:rPr lang="en-US" sz="3512" dirty="0">
                <a:solidFill>
                  <a:srgbClr val="1C1D20"/>
                </a:solidFill>
                <a:latin typeface="Noto Serif"/>
              </a:rPr>
              <a:t> </a:t>
            </a:r>
            <a:r>
              <a:rPr lang="en-US" sz="3512" dirty="0" err="1">
                <a:solidFill>
                  <a:srgbClr val="1C1D20"/>
                </a:solidFill>
                <a:latin typeface="Noto Serif"/>
              </a:rPr>
              <a:t>hệ</a:t>
            </a:r>
            <a:r>
              <a:rPr lang="en-US" sz="3512" dirty="0">
                <a:solidFill>
                  <a:srgbClr val="1C1D20"/>
                </a:solidFill>
                <a:latin typeface="Noto Serif"/>
              </a:rPr>
              <a:t> </a:t>
            </a:r>
            <a:r>
              <a:rPr lang="en-US" sz="3512" dirty="0" err="1">
                <a:solidFill>
                  <a:srgbClr val="1C1D20"/>
                </a:solidFill>
                <a:latin typeface="Noto Serif"/>
              </a:rPr>
              <a:t>tuyến</a:t>
            </a:r>
            <a:r>
              <a:rPr lang="en-US" sz="3512" dirty="0">
                <a:solidFill>
                  <a:srgbClr val="1C1D20"/>
                </a:solidFill>
                <a:latin typeface="Noto Serif"/>
              </a:rPr>
              <a:t> </a:t>
            </a:r>
            <a:r>
              <a:rPr lang="en-US" sz="3512" dirty="0" err="1">
                <a:solidFill>
                  <a:srgbClr val="1C1D20"/>
                </a:solidFill>
                <a:latin typeface="Noto Serif"/>
              </a:rPr>
              <a:t>tính</a:t>
            </a:r>
            <a:endParaRPr lang="en-US" sz="3512" dirty="0">
              <a:solidFill>
                <a:srgbClr val="1C1D20"/>
              </a:solidFill>
              <a:latin typeface="Noto Serif"/>
            </a:endParaRPr>
          </a:p>
        </p:txBody>
      </p:sp>
      <p:sp>
        <p:nvSpPr>
          <p:cNvPr id="12" name="TextBox 12"/>
          <p:cNvSpPr txBox="1"/>
          <p:nvPr/>
        </p:nvSpPr>
        <p:spPr>
          <a:xfrm>
            <a:off x="5500777" y="6878357"/>
            <a:ext cx="5874529" cy="1939430"/>
          </a:xfrm>
          <a:prstGeom prst="rect">
            <a:avLst/>
          </a:prstGeom>
        </p:spPr>
        <p:txBody>
          <a:bodyPr lIns="0" tIns="0" rIns="0" bIns="0" rtlCol="0" anchor="t">
            <a:spAutoFit/>
          </a:bodyPr>
          <a:lstStyle/>
          <a:p>
            <a:pPr marL="758304" lvl="1" indent="-379152">
              <a:lnSpc>
                <a:spcPts val="5198"/>
              </a:lnSpc>
              <a:buFont typeface="Arial"/>
              <a:buChar char="•"/>
            </a:pPr>
            <a:r>
              <a:rPr lang="en-US" sz="3512">
                <a:solidFill>
                  <a:srgbClr val="1C1D20"/>
                </a:solidFill>
                <a:latin typeface="Noto Serif"/>
              </a:rPr>
              <a:t>Nhanh, dễ hiểu</a:t>
            </a:r>
          </a:p>
          <a:p>
            <a:pPr marL="758304" lvl="1" indent="-379152">
              <a:lnSpc>
                <a:spcPts val="5198"/>
              </a:lnSpc>
              <a:buFont typeface="Arial"/>
              <a:buChar char="•"/>
            </a:pPr>
            <a:r>
              <a:rPr lang="en-US" sz="3512">
                <a:solidFill>
                  <a:srgbClr val="1C1D20"/>
                </a:solidFill>
                <a:latin typeface="Noto Serif"/>
              </a:rPr>
              <a:t>Hiệu quả với dữ liệu lớn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So sánh các mô hình</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graphicFrame>
        <p:nvGraphicFramePr>
          <p:cNvPr id="4" name="Table 4"/>
          <p:cNvGraphicFramePr>
            <a:graphicFrameLocks noGrp="1"/>
          </p:cNvGraphicFramePr>
          <p:nvPr/>
        </p:nvGraphicFramePr>
        <p:xfrm>
          <a:off x="1028700" y="2506264"/>
          <a:ext cx="16230600" cy="7477087"/>
        </p:xfrm>
        <a:graphic>
          <a:graphicData uri="http://schemas.openxmlformats.org/drawingml/2006/table">
            <a:tbl>
              <a:tblPr/>
              <a:tblGrid>
                <a:gridCol w="4418848">
                  <a:extLst>
                    <a:ext uri="{9D8B030D-6E8A-4147-A177-3AD203B41FA5}">
                      <a16:colId xmlns:a16="http://schemas.microsoft.com/office/drawing/2014/main" val="20000"/>
                    </a:ext>
                  </a:extLst>
                </a:gridCol>
                <a:gridCol w="5921750">
                  <a:extLst>
                    <a:ext uri="{9D8B030D-6E8A-4147-A177-3AD203B41FA5}">
                      <a16:colId xmlns:a16="http://schemas.microsoft.com/office/drawing/2014/main" val="20001"/>
                    </a:ext>
                  </a:extLst>
                </a:gridCol>
                <a:gridCol w="5890002">
                  <a:extLst>
                    <a:ext uri="{9D8B030D-6E8A-4147-A177-3AD203B41FA5}">
                      <a16:colId xmlns:a16="http://schemas.microsoft.com/office/drawing/2014/main" val="20002"/>
                    </a:ext>
                  </a:extLst>
                </a:gridCol>
              </a:tblGrid>
              <a:tr h="906900">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90652">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79535">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240"/>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extBox 5"/>
          <p:cNvSpPr txBox="1"/>
          <p:nvPr/>
        </p:nvSpPr>
        <p:spPr>
          <a:xfrm>
            <a:off x="7256876" y="2646659"/>
            <a:ext cx="2057340" cy="620362"/>
          </a:xfrm>
          <a:prstGeom prst="rect">
            <a:avLst/>
          </a:prstGeom>
        </p:spPr>
        <p:txBody>
          <a:bodyPr lIns="0" tIns="0" rIns="0" bIns="0" rtlCol="0" anchor="t">
            <a:spAutoFit/>
          </a:bodyPr>
          <a:lstStyle/>
          <a:p>
            <a:pPr>
              <a:lnSpc>
                <a:spcPts val="5198"/>
              </a:lnSpc>
            </a:pPr>
            <a:r>
              <a:rPr lang="en-US" sz="3512">
                <a:solidFill>
                  <a:srgbClr val="1C1D20"/>
                </a:solidFill>
                <a:latin typeface="Noto Serif"/>
              </a:rPr>
              <a:t>Ưu điểm</a:t>
            </a:r>
          </a:p>
        </p:txBody>
      </p:sp>
      <p:sp>
        <p:nvSpPr>
          <p:cNvPr id="6" name="TextBox 6"/>
          <p:cNvSpPr txBox="1"/>
          <p:nvPr/>
        </p:nvSpPr>
        <p:spPr>
          <a:xfrm>
            <a:off x="13097256" y="2646659"/>
            <a:ext cx="2700787" cy="620362"/>
          </a:xfrm>
          <a:prstGeom prst="rect">
            <a:avLst/>
          </a:prstGeom>
        </p:spPr>
        <p:txBody>
          <a:bodyPr lIns="0" tIns="0" rIns="0" bIns="0" rtlCol="0" anchor="t">
            <a:spAutoFit/>
          </a:bodyPr>
          <a:lstStyle/>
          <a:p>
            <a:pPr>
              <a:lnSpc>
                <a:spcPts val="5198"/>
              </a:lnSpc>
            </a:pPr>
            <a:r>
              <a:rPr lang="en-US" sz="3512">
                <a:solidFill>
                  <a:srgbClr val="1C1D20"/>
                </a:solidFill>
                <a:latin typeface="Noto Serif"/>
              </a:rPr>
              <a:t>Nhược điểm</a:t>
            </a:r>
          </a:p>
        </p:txBody>
      </p:sp>
      <p:sp>
        <p:nvSpPr>
          <p:cNvPr id="7" name="TextBox 7"/>
          <p:cNvSpPr txBox="1"/>
          <p:nvPr/>
        </p:nvSpPr>
        <p:spPr>
          <a:xfrm>
            <a:off x="2179608" y="3908537"/>
            <a:ext cx="2057340" cy="1932503"/>
          </a:xfrm>
          <a:prstGeom prst="rect">
            <a:avLst/>
          </a:prstGeom>
        </p:spPr>
        <p:txBody>
          <a:bodyPr lIns="0" tIns="0" rIns="0" bIns="0" rtlCol="0" anchor="t">
            <a:spAutoFit/>
          </a:bodyPr>
          <a:lstStyle/>
          <a:p>
            <a:pPr algn="ctr">
              <a:lnSpc>
                <a:spcPts val="5198"/>
              </a:lnSpc>
            </a:pPr>
            <a:r>
              <a:rPr lang="en-US" sz="3512">
                <a:solidFill>
                  <a:srgbClr val="1C1D20"/>
                </a:solidFill>
                <a:latin typeface="Noto Serif"/>
              </a:rPr>
              <a:t>Naive Bayes Classifier</a:t>
            </a:r>
          </a:p>
        </p:txBody>
      </p:sp>
      <p:sp>
        <p:nvSpPr>
          <p:cNvPr id="8" name="TextBox 8"/>
          <p:cNvSpPr txBox="1"/>
          <p:nvPr/>
        </p:nvSpPr>
        <p:spPr>
          <a:xfrm>
            <a:off x="1820554" y="7813193"/>
            <a:ext cx="2775447" cy="1275278"/>
          </a:xfrm>
          <a:prstGeom prst="rect">
            <a:avLst/>
          </a:prstGeom>
        </p:spPr>
        <p:txBody>
          <a:bodyPr lIns="0" tIns="0" rIns="0" bIns="0" rtlCol="0" anchor="t">
            <a:spAutoFit/>
          </a:bodyPr>
          <a:lstStyle/>
          <a:p>
            <a:pPr algn="ctr">
              <a:lnSpc>
                <a:spcPts val="5198"/>
              </a:lnSpc>
            </a:pPr>
            <a:r>
              <a:rPr lang="en-US" sz="3512">
                <a:solidFill>
                  <a:srgbClr val="1C1D20"/>
                </a:solidFill>
                <a:latin typeface="Noto Serif"/>
              </a:rPr>
              <a:t>Decision Tree</a:t>
            </a:r>
          </a:p>
        </p:txBody>
      </p:sp>
      <p:sp>
        <p:nvSpPr>
          <p:cNvPr id="9" name="TextBox 9"/>
          <p:cNvSpPr txBox="1"/>
          <p:nvPr/>
        </p:nvSpPr>
        <p:spPr>
          <a:xfrm>
            <a:off x="5491157" y="7271192"/>
            <a:ext cx="5588779" cy="2616935"/>
          </a:xfrm>
          <a:prstGeom prst="rect">
            <a:avLst/>
          </a:prstGeom>
        </p:spPr>
        <p:txBody>
          <a:bodyPr lIns="0" tIns="0" rIns="0" bIns="0" rtlCol="0" anchor="t">
            <a:spAutoFit/>
          </a:bodyPr>
          <a:lstStyle/>
          <a:p>
            <a:pPr marL="758304" lvl="1" indent="-379152">
              <a:lnSpc>
                <a:spcPts val="5198"/>
              </a:lnSpc>
              <a:buFont typeface="Arial"/>
              <a:buChar char="•"/>
            </a:pPr>
            <a:r>
              <a:rPr lang="en-US" sz="3512" dirty="0" err="1">
                <a:solidFill>
                  <a:srgbClr val="1C1D20"/>
                </a:solidFill>
                <a:latin typeface="Noto Serif"/>
              </a:rPr>
              <a:t>Xử</a:t>
            </a:r>
            <a:r>
              <a:rPr lang="en-US" sz="3512" dirty="0">
                <a:solidFill>
                  <a:srgbClr val="1C1D20"/>
                </a:solidFill>
                <a:latin typeface="Noto Serif"/>
              </a:rPr>
              <a:t> </a:t>
            </a:r>
            <a:r>
              <a:rPr lang="en-US" sz="3512" dirty="0" err="1">
                <a:solidFill>
                  <a:srgbClr val="1C1D20"/>
                </a:solidFill>
                <a:latin typeface="Noto Serif"/>
              </a:rPr>
              <a:t>lý</a:t>
            </a:r>
            <a:r>
              <a:rPr lang="en-US" sz="3512" dirty="0">
                <a:solidFill>
                  <a:srgbClr val="1C1D20"/>
                </a:solidFill>
                <a:latin typeface="Noto Serif"/>
              </a:rPr>
              <a:t> </a:t>
            </a:r>
            <a:r>
              <a:rPr lang="en-US" sz="3512" dirty="0" err="1">
                <a:solidFill>
                  <a:srgbClr val="1C1D20"/>
                </a:solidFill>
                <a:latin typeface="Noto Serif"/>
              </a:rPr>
              <a:t>với</a:t>
            </a:r>
            <a:r>
              <a:rPr lang="en-US" sz="3512" dirty="0">
                <a:solidFill>
                  <a:srgbClr val="1C1D20"/>
                </a:solidFill>
                <a:latin typeface="Noto Serif"/>
              </a:rPr>
              <a:t> </a:t>
            </a:r>
            <a:r>
              <a:rPr lang="en-US" sz="3512" dirty="0" err="1">
                <a:solidFill>
                  <a:srgbClr val="1C1D20"/>
                </a:solidFill>
                <a:latin typeface="Noto Serif"/>
              </a:rPr>
              <a:t>dữ</a:t>
            </a:r>
            <a:r>
              <a:rPr lang="en-US" sz="3512" dirty="0">
                <a:solidFill>
                  <a:srgbClr val="1C1D20"/>
                </a:solidFill>
                <a:latin typeface="Noto Serif"/>
              </a:rPr>
              <a:t> </a:t>
            </a:r>
            <a:r>
              <a:rPr lang="en-US" sz="3512" dirty="0" err="1">
                <a:solidFill>
                  <a:srgbClr val="1C1D20"/>
                </a:solidFill>
                <a:latin typeface="Noto Serif"/>
              </a:rPr>
              <a:t>liệu</a:t>
            </a:r>
            <a:r>
              <a:rPr lang="en-US" sz="3512" dirty="0">
                <a:solidFill>
                  <a:srgbClr val="1C1D20"/>
                </a:solidFill>
                <a:latin typeface="Noto Serif"/>
              </a:rPr>
              <a:t> phi </a:t>
            </a:r>
            <a:r>
              <a:rPr lang="en-US" sz="3512" dirty="0" err="1">
                <a:solidFill>
                  <a:srgbClr val="1C1D20"/>
                </a:solidFill>
                <a:latin typeface="Noto Serif"/>
              </a:rPr>
              <a:t>tuyến</a:t>
            </a:r>
            <a:r>
              <a:rPr lang="en-US" sz="3512" dirty="0">
                <a:solidFill>
                  <a:srgbClr val="1C1D20"/>
                </a:solidFill>
                <a:latin typeface="Noto Serif"/>
              </a:rPr>
              <a:t> </a:t>
            </a:r>
            <a:r>
              <a:rPr lang="en-US" sz="3512" dirty="0" err="1">
                <a:solidFill>
                  <a:srgbClr val="1C1D20"/>
                </a:solidFill>
                <a:latin typeface="Noto Serif"/>
              </a:rPr>
              <a:t>tính</a:t>
            </a:r>
            <a:endParaRPr lang="en-US" sz="3512" dirty="0">
              <a:solidFill>
                <a:srgbClr val="1C1D20"/>
              </a:solidFill>
              <a:latin typeface="Noto Serif"/>
            </a:endParaRPr>
          </a:p>
          <a:p>
            <a:pPr marL="758304" lvl="1" indent="-379152">
              <a:lnSpc>
                <a:spcPts val="5198"/>
              </a:lnSpc>
              <a:buFont typeface="Arial"/>
              <a:buChar char="•"/>
            </a:pPr>
            <a:r>
              <a:rPr lang="en-US" sz="3512" dirty="0" err="1">
                <a:solidFill>
                  <a:srgbClr val="1C1D20"/>
                </a:solidFill>
                <a:latin typeface="Noto Serif"/>
              </a:rPr>
              <a:t>Dễ</a:t>
            </a:r>
            <a:r>
              <a:rPr lang="en-US" sz="3512" dirty="0">
                <a:solidFill>
                  <a:srgbClr val="1C1D20"/>
                </a:solidFill>
                <a:latin typeface="Noto Serif"/>
              </a:rPr>
              <a:t> </a:t>
            </a:r>
            <a:r>
              <a:rPr lang="en-US" sz="3512" dirty="0" err="1">
                <a:solidFill>
                  <a:srgbClr val="1C1D20"/>
                </a:solidFill>
                <a:latin typeface="Noto Serif"/>
              </a:rPr>
              <a:t>hình</a:t>
            </a:r>
            <a:r>
              <a:rPr lang="en-US" sz="3512" dirty="0">
                <a:solidFill>
                  <a:srgbClr val="1C1D20"/>
                </a:solidFill>
                <a:latin typeface="Noto Serif"/>
              </a:rPr>
              <a:t> dung </a:t>
            </a:r>
            <a:r>
              <a:rPr lang="en-US" sz="3512" dirty="0" err="1">
                <a:solidFill>
                  <a:srgbClr val="1C1D20"/>
                </a:solidFill>
                <a:latin typeface="Noto Serif"/>
              </a:rPr>
              <a:t>ở</a:t>
            </a:r>
            <a:r>
              <a:rPr lang="en-US" sz="3512" dirty="0">
                <a:solidFill>
                  <a:srgbClr val="1C1D20"/>
                </a:solidFill>
                <a:latin typeface="Noto Serif"/>
              </a:rPr>
              <a:t> </a:t>
            </a:r>
            <a:r>
              <a:rPr lang="en-US" sz="3512" dirty="0" err="1">
                <a:solidFill>
                  <a:srgbClr val="1C1D20"/>
                </a:solidFill>
                <a:latin typeface="Noto Serif"/>
              </a:rPr>
              <a:t>dạng</a:t>
            </a:r>
            <a:r>
              <a:rPr lang="en-US" sz="3512" dirty="0">
                <a:solidFill>
                  <a:srgbClr val="1C1D20"/>
                </a:solidFill>
                <a:latin typeface="Noto Serif"/>
              </a:rPr>
              <a:t> </a:t>
            </a:r>
            <a:r>
              <a:rPr lang="en-US" sz="3512" dirty="0" err="1">
                <a:solidFill>
                  <a:srgbClr val="1C1D20"/>
                </a:solidFill>
                <a:latin typeface="Noto Serif"/>
              </a:rPr>
              <a:t>cây</a:t>
            </a:r>
            <a:endParaRPr lang="en-US" sz="3512" dirty="0">
              <a:solidFill>
                <a:srgbClr val="1C1D20"/>
              </a:solidFill>
              <a:latin typeface="Noto Serif"/>
            </a:endParaRPr>
          </a:p>
        </p:txBody>
      </p:sp>
      <p:sp>
        <p:nvSpPr>
          <p:cNvPr id="10" name="TextBox 10"/>
          <p:cNvSpPr txBox="1"/>
          <p:nvPr/>
        </p:nvSpPr>
        <p:spPr>
          <a:xfrm>
            <a:off x="11375306" y="7271192"/>
            <a:ext cx="5588779" cy="620362"/>
          </a:xfrm>
          <a:prstGeom prst="rect">
            <a:avLst/>
          </a:prstGeom>
        </p:spPr>
        <p:txBody>
          <a:bodyPr lIns="0" tIns="0" rIns="0" bIns="0" rtlCol="0" anchor="t">
            <a:spAutoFit/>
          </a:bodyPr>
          <a:lstStyle/>
          <a:p>
            <a:pPr marL="758304" lvl="1" indent="-379152">
              <a:lnSpc>
                <a:spcPts val="5198"/>
              </a:lnSpc>
              <a:buFont typeface="Arial"/>
              <a:buChar char="•"/>
            </a:pPr>
            <a:r>
              <a:rPr lang="en-US" sz="3512">
                <a:solidFill>
                  <a:srgbClr val="1C1D20"/>
                </a:solidFill>
                <a:latin typeface="Noto Serif"/>
              </a:rPr>
              <a:t>Dễ overfitting</a:t>
            </a:r>
          </a:p>
        </p:txBody>
      </p:sp>
      <p:sp>
        <p:nvSpPr>
          <p:cNvPr id="11" name="TextBox 11"/>
          <p:cNvSpPr txBox="1"/>
          <p:nvPr/>
        </p:nvSpPr>
        <p:spPr>
          <a:xfrm>
            <a:off x="5491157" y="3637754"/>
            <a:ext cx="5588779" cy="1279896"/>
          </a:xfrm>
          <a:prstGeom prst="rect">
            <a:avLst/>
          </a:prstGeom>
        </p:spPr>
        <p:txBody>
          <a:bodyPr lIns="0" tIns="0" rIns="0" bIns="0" rtlCol="0" anchor="t">
            <a:spAutoFit/>
          </a:bodyPr>
          <a:lstStyle/>
          <a:p>
            <a:pPr marL="758304" lvl="1" indent="-379152">
              <a:lnSpc>
                <a:spcPts val="5198"/>
              </a:lnSpc>
              <a:buFont typeface="Arial"/>
              <a:buChar char="•"/>
            </a:pPr>
            <a:r>
              <a:rPr lang="en-US" sz="3512">
                <a:solidFill>
                  <a:srgbClr val="1C1D20"/>
                </a:solidFill>
                <a:latin typeface="Noto Serif"/>
              </a:rPr>
              <a:t>Có thể xử lý missing values</a:t>
            </a:r>
          </a:p>
        </p:txBody>
      </p:sp>
      <p:sp>
        <p:nvSpPr>
          <p:cNvPr id="12" name="TextBox 12"/>
          <p:cNvSpPr txBox="1"/>
          <p:nvPr/>
        </p:nvSpPr>
        <p:spPr>
          <a:xfrm>
            <a:off x="11375306" y="3553062"/>
            <a:ext cx="5588779" cy="1939430"/>
          </a:xfrm>
          <a:prstGeom prst="rect">
            <a:avLst/>
          </a:prstGeom>
        </p:spPr>
        <p:txBody>
          <a:bodyPr lIns="0" tIns="0" rIns="0" bIns="0" rtlCol="0" anchor="t">
            <a:spAutoFit/>
          </a:bodyPr>
          <a:lstStyle/>
          <a:p>
            <a:pPr marL="758304" lvl="1" indent="-379152">
              <a:lnSpc>
                <a:spcPts val="5198"/>
              </a:lnSpc>
              <a:buFont typeface="Arial"/>
              <a:buChar char="•"/>
            </a:pPr>
            <a:r>
              <a:rPr lang="en-US" sz="3512" dirty="0" err="1">
                <a:solidFill>
                  <a:srgbClr val="1C1D20"/>
                </a:solidFill>
                <a:latin typeface="Noto Serif"/>
              </a:rPr>
              <a:t>Giả</a:t>
            </a:r>
            <a:r>
              <a:rPr lang="en-US" sz="3512" dirty="0">
                <a:solidFill>
                  <a:srgbClr val="1C1D20"/>
                </a:solidFill>
                <a:latin typeface="Noto Serif"/>
              </a:rPr>
              <a:t> </a:t>
            </a:r>
            <a:r>
              <a:rPr lang="en-US" sz="3512" dirty="0" err="1">
                <a:solidFill>
                  <a:srgbClr val="1C1D20"/>
                </a:solidFill>
                <a:latin typeface="Noto Serif"/>
              </a:rPr>
              <a:t>định</a:t>
            </a:r>
            <a:r>
              <a:rPr lang="en-US" sz="3512" dirty="0">
                <a:solidFill>
                  <a:srgbClr val="1C1D20"/>
                </a:solidFill>
                <a:latin typeface="Noto Serif"/>
              </a:rPr>
              <a:t> </a:t>
            </a:r>
            <a:r>
              <a:rPr lang="en-US" sz="3512" dirty="0" err="1">
                <a:solidFill>
                  <a:srgbClr val="1C1D20"/>
                </a:solidFill>
                <a:latin typeface="Noto Serif"/>
              </a:rPr>
              <a:t>độc</a:t>
            </a:r>
            <a:r>
              <a:rPr lang="en-US" sz="3512" dirty="0">
                <a:solidFill>
                  <a:srgbClr val="1C1D20"/>
                </a:solidFill>
                <a:latin typeface="Noto Serif"/>
              </a:rPr>
              <a:t> </a:t>
            </a:r>
            <a:r>
              <a:rPr lang="en-US" sz="3512" dirty="0" err="1">
                <a:solidFill>
                  <a:srgbClr val="1C1D20"/>
                </a:solidFill>
                <a:latin typeface="Noto Serif"/>
              </a:rPr>
              <a:t>lập</a:t>
            </a:r>
            <a:r>
              <a:rPr lang="en-US" sz="3512" dirty="0">
                <a:solidFill>
                  <a:srgbClr val="1C1D20"/>
                </a:solidFill>
                <a:latin typeface="Noto Serif"/>
              </a:rPr>
              <a:t> </a:t>
            </a:r>
            <a:r>
              <a:rPr lang="en-US" sz="3512" dirty="0" err="1">
                <a:solidFill>
                  <a:srgbClr val="1C1D20"/>
                </a:solidFill>
                <a:latin typeface="Noto Serif"/>
              </a:rPr>
              <a:t>có</a:t>
            </a:r>
            <a:r>
              <a:rPr lang="en-US" sz="3512" dirty="0">
                <a:solidFill>
                  <a:srgbClr val="1C1D20"/>
                </a:solidFill>
                <a:latin typeface="Noto Serif"/>
              </a:rPr>
              <a:t> </a:t>
            </a:r>
            <a:r>
              <a:rPr lang="en-US" sz="3512" dirty="0" err="1">
                <a:solidFill>
                  <a:srgbClr val="1C1D20"/>
                </a:solidFill>
                <a:latin typeface="Noto Serif"/>
              </a:rPr>
              <a:t>thể</a:t>
            </a:r>
            <a:r>
              <a:rPr lang="en-US" sz="3512" dirty="0">
                <a:solidFill>
                  <a:srgbClr val="1C1D20"/>
                </a:solidFill>
                <a:latin typeface="Noto Serif"/>
              </a:rPr>
              <a:t> </a:t>
            </a:r>
            <a:r>
              <a:rPr lang="en-US" sz="3512" dirty="0" err="1">
                <a:solidFill>
                  <a:srgbClr val="1C1D20"/>
                </a:solidFill>
                <a:latin typeface="Noto Serif"/>
              </a:rPr>
              <a:t>không</a:t>
            </a:r>
            <a:r>
              <a:rPr lang="en-US" sz="3512" dirty="0">
                <a:solidFill>
                  <a:srgbClr val="1C1D20"/>
                </a:solidFill>
                <a:latin typeface="Noto Serif"/>
              </a:rPr>
              <a:t> </a:t>
            </a:r>
            <a:r>
              <a:rPr lang="en-US" sz="3512" dirty="0" err="1">
                <a:solidFill>
                  <a:srgbClr val="1C1D20"/>
                </a:solidFill>
                <a:latin typeface="Noto Serif"/>
              </a:rPr>
              <a:t>đúng</a:t>
            </a:r>
            <a:r>
              <a:rPr lang="en-US" sz="3512" dirty="0">
                <a:solidFill>
                  <a:srgbClr val="1C1D20"/>
                </a:solidFill>
                <a:latin typeface="Noto Serif"/>
              </a:rPr>
              <a:t> </a:t>
            </a:r>
            <a:r>
              <a:rPr lang="en-US" sz="3512" dirty="0" err="1">
                <a:solidFill>
                  <a:srgbClr val="1C1D20"/>
                </a:solidFill>
                <a:latin typeface="Noto Serif"/>
              </a:rPr>
              <a:t>trong</a:t>
            </a:r>
            <a:r>
              <a:rPr lang="en-US" sz="3512" dirty="0">
                <a:solidFill>
                  <a:srgbClr val="1C1D20"/>
                </a:solidFill>
                <a:latin typeface="Noto Serif"/>
              </a:rPr>
              <a:t> </a:t>
            </a:r>
            <a:r>
              <a:rPr lang="en-US" sz="3512" dirty="0" err="1">
                <a:solidFill>
                  <a:srgbClr val="1C1D20"/>
                </a:solidFill>
                <a:latin typeface="Noto Serif"/>
              </a:rPr>
              <a:t>vài</a:t>
            </a:r>
            <a:r>
              <a:rPr lang="en-US" sz="3512" dirty="0">
                <a:solidFill>
                  <a:srgbClr val="1C1D20"/>
                </a:solidFill>
                <a:latin typeface="Noto Serif"/>
              </a:rPr>
              <a:t> </a:t>
            </a:r>
            <a:r>
              <a:rPr lang="en-US" sz="3512" dirty="0" err="1">
                <a:solidFill>
                  <a:srgbClr val="1C1D20"/>
                </a:solidFill>
                <a:latin typeface="Noto Serif"/>
              </a:rPr>
              <a:t>trường</a:t>
            </a:r>
            <a:r>
              <a:rPr lang="en-US" sz="3512" dirty="0">
                <a:solidFill>
                  <a:srgbClr val="1C1D20"/>
                </a:solidFill>
                <a:latin typeface="Noto Serif"/>
              </a:rPr>
              <a:t> </a:t>
            </a:r>
            <a:r>
              <a:rPr lang="en-US" sz="3512" dirty="0" err="1">
                <a:solidFill>
                  <a:srgbClr val="1C1D20"/>
                </a:solidFill>
                <a:latin typeface="Noto Serif"/>
              </a:rPr>
              <a:t>hợp</a:t>
            </a:r>
            <a:endParaRPr lang="en-US" sz="3512" dirty="0">
              <a:solidFill>
                <a:srgbClr val="1C1D20"/>
              </a:solidFill>
              <a:latin typeface="Noto Serif"/>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232" y="384644"/>
            <a:ext cx="2372204" cy="1310643"/>
          </a:xfrm>
          <a:custGeom>
            <a:avLst/>
            <a:gdLst/>
            <a:ahLst/>
            <a:cxnLst/>
            <a:rect l="l" t="t" r="r" b="b"/>
            <a:pathLst>
              <a:path w="2372204" h="1310643">
                <a:moveTo>
                  <a:pt x="0" y="0"/>
                </a:moveTo>
                <a:lnTo>
                  <a:pt x="2372205" y="0"/>
                </a:lnTo>
                <a:lnTo>
                  <a:pt x="2372205" y="1310643"/>
                </a:lnTo>
                <a:lnTo>
                  <a:pt x="0" y="1310643"/>
                </a:lnTo>
                <a:lnTo>
                  <a:pt x="0" y="0"/>
                </a:lnTo>
                <a:close/>
              </a:path>
            </a:pathLst>
          </a:custGeom>
          <a:blipFill>
            <a:blip r:embed="rId2"/>
            <a:stretch>
              <a:fillRect/>
            </a:stretch>
          </a:blipFill>
        </p:spPr>
        <p:txBody>
          <a:bodyPr/>
          <a:lstStyle/>
          <a:p>
            <a:endParaRPr lang="en-VN"/>
          </a:p>
        </p:txBody>
      </p:sp>
      <p:sp>
        <p:nvSpPr>
          <p:cNvPr id="3" name="Freeform 3"/>
          <p:cNvSpPr/>
          <p:nvPr/>
        </p:nvSpPr>
        <p:spPr>
          <a:xfrm>
            <a:off x="3102902" y="1695287"/>
            <a:ext cx="12082197" cy="6678770"/>
          </a:xfrm>
          <a:custGeom>
            <a:avLst/>
            <a:gdLst/>
            <a:ahLst/>
            <a:cxnLst/>
            <a:rect l="l" t="t" r="r" b="b"/>
            <a:pathLst>
              <a:path w="12082197" h="6678770">
                <a:moveTo>
                  <a:pt x="0" y="0"/>
                </a:moveTo>
                <a:lnTo>
                  <a:pt x="12082196" y="0"/>
                </a:lnTo>
                <a:lnTo>
                  <a:pt x="12082196" y="6678770"/>
                </a:lnTo>
                <a:lnTo>
                  <a:pt x="0" y="6678770"/>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3374307" y="8418806"/>
            <a:ext cx="12333566" cy="688975"/>
          </a:xfrm>
          <a:prstGeom prst="rect">
            <a:avLst/>
          </a:prstGeom>
        </p:spPr>
        <p:txBody>
          <a:bodyPr lIns="0" tIns="0" rIns="0" bIns="0" rtlCol="0" anchor="t">
            <a:spAutoFit/>
          </a:bodyPr>
          <a:lstStyle/>
          <a:p>
            <a:pPr algn="ctr">
              <a:lnSpc>
                <a:spcPts val="5599"/>
              </a:lnSpc>
            </a:pPr>
            <a:r>
              <a:rPr lang="en-US" sz="3999">
                <a:solidFill>
                  <a:srgbClr val="F0B81E"/>
                </a:solidFill>
                <a:latin typeface="Arimo Bold"/>
              </a:rPr>
              <a:t>Machine Learning Model = Model Data + Algorithm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703002" y="2016652"/>
            <a:ext cx="14881996" cy="6533515"/>
          </a:xfrm>
          <a:prstGeom prst="rect">
            <a:avLst/>
          </a:prstGeom>
        </p:spPr>
        <p:txBody>
          <a:bodyPr lIns="0" tIns="0" rIns="0" bIns="0" rtlCol="0" anchor="t">
            <a:spAutoFit/>
          </a:bodyPr>
          <a:lstStyle/>
          <a:p>
            <a:pPr marL="755649" lvl="1" indent="-377824">
              <a:lnSpc>
                <a:spcPts val="5179"/>
              </a:lnSpc>
              <a:buFont typeface="Arial"/>
              <a:buChar char="•"/>
            </a:pPr>
            <a:r>
              <a:rPr lang="en-US" sz="3499">
                <a:solidFill>
                  <a:srgbClr val="1C1D20"/>
                </a:solidFill>
                <a:latin typeface="Noto Serif"/>
              </a:rPr>
              <a:t>kNN vs LR:</a:t>
            </a:r>
          </a:p>
          <a:p>
            <a:pPr marL="1511298" lvl="2" indent="-503766">
              <a:lnSpc>
                <a:spcPts val="5179"/>
              </a:lnSpc>
              <a:buFont typeface="Arial"/>
              <a:buChar char="⚬"/>
            </a:pPr>
            <a:r>
              <a:rPr lang="en-US" sz="3499">
                <a:solidFill>
                  <a:srgbClr val="1C1D20"/>
                </a:solidFill>
                <a:latin typeface="Noto Serif"/>
              </a:rPr>
              <a:t>kNN là mô hình phi tham số trong khi LR là mô hình tham số</a:t>
            </a:r>
          </a:p>
          <a:p>
            <a:pPr marL="1511298" lvl="2" indent="-503766">
              <a:lnSpc>
                <a:spcPts val="5179"/>
              </a:lnSpc>
              <a:buFont typeface="Arial"/>
              <a:buChar char="⚬"/>
            </a:pPr>
            <a:r>
              <a:rPr lang="en-US" sz="3499">
                <a:solidFill>
                  <a:srgbClr val="1C1D20"/>
                </a:solidFill>
                <a:latin typeface="Noto Serif"/>
              </a:rPr>
              <a:t>Thời gian hoạt động: LR nhanh hơn</a:t>
            </a:r>
          </a:p>
          <a:p>
            <a:pPr marL="755649" lvl="1" indent="-377824">
              <a:lnSpc>
                <a:spcPts val="5179"/>
              </a:lnSpc>
              <a:buFont typeface="Arial"/>
              <a:buChar char="•"/>
            </a:pPr>
            <a:r>
              <a:rPr lang="en-US" sz="3499">
                <a:solidFill>
                  <a:srgbClr val="1C1D20"/>
                </a:solidFill>
                <a:latin typeface="Noto Serif"/>
              </a:rPr>
              <a:t>kNN vs Naive Bayes Classifier:</a:t>
            </a:r>
          </a:p>
          <a:p>
            <a:pPr marL="1511298" lvl="2" indent="-503766">
              <a:lnSpc>
                <a:spcPts val="5179"/>
              </a:lnSpc>
              <a:buFont typeface="Arial"/>
              <a:buChar char="⚬"/>
            </a:pPr>
            <a:r>
              <a:rPr lang="en-US" sz="3499">
                <a:solidFill>
                  <a:srgbClr val="1C1D20"/>
                </a:solidFill>
                <a:latin typeface="Noto Serif"/>
              </a:rPr>
              <a:t>Naive Bayes nhanh hơn nhiều so với KNN do khả năng thực thi theo thời gian thực của KNN. </a:t>
            </a:r>
          </a:p>
          <a:p>
            <a:pPr marL="1511298" lvl="2" indent="-503766">
              <a:lnSpc>
                <a:spcPts val="5179"/>
              </a:lnSpc>
              <a:buFont typeface="Arial"/>
              <a:buChar char="⚬"/>
            </a:pPr>
            <a:r>
              <a:rPr lang="en-US" sz="3499">
                <a:solidFill>
                  <a:srgbClr val="1C1D20"/>
                </a:solidFill>
                <a:latin typeface="Noto Serif"/>
              </a:rPr>
              <a:t>Naive Bayes là mô hình tham số trong khi KNN là không tham số.</a:t>
            </a:r>
          </a:p>
          <a:p>
            <a:pPr marL="755649" lvl="1" indent="-377824">
              <a:lnSpc>
                <a:spcPts val="5179"/>
              </a:lnSpc>
              <a:buFont typeface="Arial"/>
              <a:buChar char="•"/>
            </a:pPr>
            <a:r>
              <a:rPr lang="en-US" sz="3499">
                <a:solidFill>
                  <a:srgbClr val="1C1D20"/>
                </a:solidFill>
                <a:latin typeface="Noto Serif"/>
              </a:rPr>
              <a:t>kNN vs Decision Tree:</a:t>
            </a:r>
          </a:p>
          <a:p>
            <a:pPr marL="1511298" lvl="2" indent="-503766">
              <a:lnSpc>
                <a:spcPts val="5179"/>
              </a:lnSpc>
              <a:buFont typeface="Arial"/>
              <a:buChar char="⚬"/>
            </a:pPr>
            <a:r>
              <a:rPr lang="en-US" sz="3499">
                <a:solidFill>
                  <a:srgbClr val="1C1D20"/>
                </a:solidFill>
                <a:latin typeface="Noto Serif"/>
              </a:rPr>
              <a:t>Đều là mô hình không tham số</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08202" y="2795803"/>
            <a:ext cx="14708616" cy="7247704"/>
          </a:xfrm>
          <a:prstGeom prst="rect">
            <a:avLst/>
          </a:prstGeom>
        </p:spPr>
        <p:txBody>
          <a:bodyPr lIns="0" tIns="0" rIns="0" bIns="0" rtlCol="0" anchor="t">
            <a:spAutoFit/>
          </a:bodyPr>
          <a:lstStyle/>
          <a:p>
            <a:pPr>
              <a:lnSpc>
                <a:spcPts val="11529"/>
              </a:lnSpc>
            </a:pPr>
            <a:r>
              <a:rPr lang="en-US" sz="8477">
                <a:solidFill>
                  <a:srgbClr val="1C1D20"/>
                </a:solidFill>
                <a:latin typeface="Noto Serif"/>
              </a:rPr>
              <a:t>Giải quyết bài toán </a:t>
            </a:r>
          </a:p>
          <a:p>
            <a:pPr marL="1830384" lvl="1" indent="-915192">
              <a:lnSpc>
                <a:spcPts val="11529"/>
              </a:lnSpc>
              <a:buFont typeface="Arial"/>
              <a:buChar char="•"/>
            </a:pPr>
            <a:r>
              <a:rPr lang="en-US" sz="8477">
                <a:solidFill>
                  <a:srgbClr val="1C1D20"/>
                </a:solidFill>
                <a:latin typeface="Noto Serif"/>
              </a:rPr>
              <a:t>Tiền xử lí dữ liệu </a:t>
            </a:r>
          </a:p>
          <a:p>
            <a:pPr marL="1830384" lvl="1" indent="-915192">
              <a:lnSpc>
                <a:spcPts val="11529"/>
              </a:lnSpc>
              <a:buFont typeface="Arial"/>
              <a:buChar char="•"/>
            </a:pPr>
            <a:r>
              <a:rPr lang="en-US" sz="8477">
                <a:solidFill>
                  <a:srgbClr val="1C1D20"/>
                </a:solidFill>
                <a:latin typeface="Noto Serif"/>
              </a:rPr>
              <a:t>Xây dựng mô hình </a:t>
            </a:r>
          </a:p>
          <a:p>
            <a:pPr marL="1830384" lvl="1" indent="-915192">
              <a:lnSpc>
                <a:spcPts val="11529"/>
              </a:lnSpc>
              <a:buFont typeface="Arial"/>
              <a:buChar char="•"/>
            </a:pPr>
            <a:r>
              <a:rPr lang="en-US" sz="8477">
                <a:solidFill>
                  <a:srgbClr val="1C1D20"/>
                </a:solidFill>
                <a:latin typeface="Noto Serif"/>
              </a:rPr>
              <a:t>Đánh giá</a:t>
            </a:r>
          </a:p>
          <a:p>
            <a:pPr>
              <a:lnSpc>
                <a:spcPts val="11529"/>
              </a:lnSpc>
            </a:pPr>
            <a:endParaRPr lang="en-US" sz="8477">
              <a:solidFill>
                <a:srgbClr val="1C1D20"/>
              </a:solidFill>
              <a:latin typeface="Noto Serif"/>
            </a:endParaRP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1028700" y="619572"/>
            <a:ext cx="6843201" cy="2309580"/>
          </a:xfrm>
          <a:custGeom>
            <a:avLst/>
            <a:gdLst/>
            <a:ahLst/>
            <a:cxnLst/>
            <a:rect l="l" t="t" r="r" b="b"/>
            <a:pathLst>
              <a:path w="6843201" h="2309580">
                <a:moveTo>
                  <a:pt x="0" y="0"/>
                </a:moveTo>
                <a:lnTo>
                  <a:pt x="6843201" y="0"/>
                </a:lnTo>
                <a:lnTo>
                  <a:pt x="6843201" y="2309581"/>
                </a:lnTo>
                <a:lnTo>
                  <a:pt x="0" y="2309581"/>
                </a:lnTo>
                <a:lnTo>
                  <a:pt x="0" y="0"/>
                </a:lnTo>
                <a:close/>
              </a:path>
            </a:pathLst>
          </a:custGeom>
          <a:blipFill>
            <a:blip r:embed="rId3"/>
            <a:stretch>
              <a:fillRect/>
            </a:stretch>
          </a:blipFill>
        </p:spPr>
        <p:txBody>
          <a:bodyPr/>
          <a:lstStyle/>
          <a:p>
            <a:endParaRPr lang="en-VN"/>
          </a:p>
        </p:txBody>
      </p:sp>
      <p:sp>
        <p:nvSpPr>
          <p:cNvPr id="5" name="TextBox 5"/>
          <p:cNvSpPr txBox="1"/>
          <p:nvPr/>
        </p:nvSpPr>
        <p:spPr>
          <a:xfrm>
            <a:off x="1028700" y="1028700"/>
            <a:ext cx="6369890" cy="1390650"/>
          </a:xfrm>
          <a:prstGeom prst="rect">
            <a:avLst/>
          </a:prstGeom>
        </p:spPr>
        <p:txBody>
          <a:bodyPr lIns="0" tIns="0" rIns="0" bIns="0" rtlCol="0" anchor="t">
            <a:spAutoFit/>
          </a:bodyPr>
          <a:lstStyle/>
          <a:p>
            <a:pPr algn="ctr">
              <a:lnSpc>
                <a:spcPts val="11004"/>
              </a:lnSpc>
            </a:pPr>
            <a:r>
              <a:rPr lang="en-US" sz="9170">
                <a:solidFill>
                  <a:srgbClr val="1C1D20"/>
                </a:solidFill>
                <a:latin typeface="Noto Serif Bold"/>
              </a:rPr>
              <a:t>Câu 2</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63000" y="3619500"/>
            <a:ext cx="6255590" cy="1386662"/>
          </a:xfrm>
          <a:prstGeom prst="rect">
            <a:avLst/>
          </a:prstGeom>
        </p:spPr>
        <p:txBody>
          <a:bodyPr wrap="square" lIns="0" tIns="0" rIns="0" bIns="0" rtlCol="0" anchor="t">
            <a:spAutoFit/>
          </a:bodyPr>
          <a:lstStyle/>
          <a:p>
            <a:pPr>
              <a:lnSpc>
                <a:spcPts val="11529"/>
              </a:lnSpc>
            </a:pPr>
            <a:r>
              <a:rPr lang="en-US" sz="8477" dirty="0">
                <a:solidFill>
                  <a:srgbClr val="1C1D20"/>
                </a:solidFill>
                <a:latin typeface="Noto Serif"/>
              </a:rPr>
              <a:t>Demo code </a:t>
            </a: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1028700" y="619572"/>
            <a:ext cx="6843201" cy="2309580"/>
          </a:xfrm>
          <a:custGeom>
            <a:avLst/>
            <a:gdLst/>
            <a:ahLst/>
            <a:cxnLst/>
            <a:rect l="l" t="t" r="r" b="b"/>
            <a:pathLst>
              <a:path w="6843201" h="2309580">
                <a:moveTo>
                  <a:pt x="0" y="0"/>
                </a:moveTo>
                <a:lnTo>
                  <a:pt x="6843201" y="0"/>
                </a:lnTo>
                <a:lnTo>
                  <a:pt x="6843201" y="2309581"/>
                </a:lnTo>
                <a:lnTo>
                  <a:pt x="0" y="2309581"/>
                </a:lnTo>
                <a:lnTo>
                  <a:pt x="0" y="0"/>
                </a:lnTo>
                <a:close/>
              </a:path>
            </a:pathLst>
          </a:custGeom>
          <a:blipFill>
            <a:blip r:embed="rId3"/>
            <a:stretch>
              <a:fillRect/>
            </a:stretch>
          </a:blipFill>
        </p:spPr>
        <p:txBody>
          <a:bodyPr/>
          <a:lstStyle/>
          <a:p>
            <a:endParaRPr lang="en-VN"/>
          </a:p>
        </p:txBody>
      </p:sp>
      <p:sp>
        <p:nvSpPr>
          <p:cNvPr id="5" name="TextBox 5"/>
          <p:cNvSpPr txBox="1"/>
          <p:nvPr/>
        </p:nvSpPr>
        <p:spPr>
          <a:xfrm>
            <a:off x="1028700" y="1028700"/>
            <a:ext cx="6369890" cy="1390650"/>
          </a:xfrm>
          <a:prstGeom prst="rect">
            <a:avLst/>
          </a:prstGeom>
        </p:spPr>
        <p:txBody>
          <a:bodyPr lIns="0" tIns="0" rIns="0" bIns="0" rtlCol="0" anchor="t">
            <a:spAutoFit/>
          </a:bodyPr>
          <a:lstStyle/>
          <a:p>
            <a:pPr algn="ctr">
              <a:lnSpc>
                <a:spcPts val="11004"/>
              </a:lnSpc>
            </a:pPr>
            <a:r>
              <a:rPr lang="en-US" sz="9170">
                <a:solidFill>
                  <a:srgbClr val="1C1D20"/>
                </a:solidFill>
                <a:latin typeface="Noto Serif Bold"/>
              </a:rPr>
              <a:t>Câu 2</a:t>
            </a:r>
          </a:p>
        </p:txBody>
      </p:sp>
    </p:spTree>
    <p:extLst>
      <p:ext uri="{BB962C8B-B14F-4D97-AF65-F5344CB8AC3E}">
        <p14:creationId xmlns:p14="http://schemas.microsoft.com/office/powerpoint/2010/main" val="3802836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86636" y="3467921"/>
            <a:ext cx="13701364" cy="5790379"/>
          </a:xfrm>
          <a:prstGeom prst="rect">
            <a:avLst/>
          </a:prstGeom>
        </p:spPr>
        <p:txBody>
          <a:bodyPr lIns="0" tIns="0" rIns="0" bIns="0" rtlCol="0" anchor="t">
            <a:spAutoFit/>
          </a:bodyPr>
          <a:lstStyle/>
          <a:p>
            <a:pPr>
              <a:lnSpc>
                <a:spcPts val="11529"/>
              </a:lnSpc>
            </a:pPr>
            <a:r>
              <a:rPr lang="en-US" sz="8477">
                <a:solidFill>
                  <a:srgbClr val="1C1D20"/>
                </a:solidFill>
                <a:latin typeface="Noto Serif"/>
              </a:rPr>
              <a:t>Tìm hiểu vấn đề Overfitting và các phương pháp giải quyết vấn đề</a:t>
            </a:r>
          </a:p>
          <a:p>
            <a:pPr>
              <a:lnSpc>
                <a:spcPts val="11529"/>
              </a:lnSpc>
            </a:pPr>
            <a:endParaRPr lang="en-US" sz="8477">
              <a:solidFill>
                <a:srgbClr val="1C1D20"/>
              </a:solidFill>
              <a:latin typeface="Noto Serif"/>
            </a:endParaRPr>
          </a:p>
        </p:txBody>
      </p:sp>
      <p:sp>
        <p:nvSpPr>
          <p:cNvPr id="3" name="Freeform 3"/>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4" name="Freeform 4"/>
          <p:cNvSpPr/>
          <p:nvPr/>
        </p:nvSpPr>
        <p:spPr>
          <a:xfrm>
            <a:off x="1028700" y="619572"/>
            <a:ext cx="6843201" cy="2309580"/>
          </a:xfrm>
          <a:custGeom>
            <a:avLst/>
            <a:gdLst/>
            <a:ahLst/>
            <a:cxnLst/>
            <a:rect l="l" t="t" r="r" b="b"/>
            <a:pathLst>
              <a:path w="6843201" h="2309580">
                <a:moveTo>
                  <a:pt x="0" y="0"/>
                </a:moveTo>
                <a:lnTo>
                  <a:pt x="6843201" y="0"/>
                </a:lnTo>
                <a:lnTo>
                  <a:pt x="6843201" y="2309581"/>
                </a:lnTo>
                <a:lnTo>
                  <a:pt x="0" y="2309581"/>
                </a:lnTo>
                <a:lnTo>
                  <a:pt x="0" y="0"/>
                </a:lnTo>
                <a:close/>
              </a:path>
            </a:pathLst>
          </a:custGeom>
          <a:blipFill>
            <a:blip r:embed="rId3"/>
            <a:stretch>
              <a:fillRect/>
            </a:stretch>
          </a:blipFill>
        </p:spPr>
        <p:txBody>
          <a:bodyPr/>
          <a:lstStyle/>
          <a:p>
            <a:endParaRPr lang="en-VN"/>
          </a:p>
        </p:txBody>
      </p:sp>
      <p:sp>
        <p:nvSpPr>
          <p:cNvPr id="5" name="TextBox 5"/>
          <p:cNvSpPr txBox="1"/>
          <p:nvPr/>
        </p:nvSpPr>
        <p:spPr>
          <a:xfrm>
            <a:off x="1028700" y="1028700"/>
            <a:ext cx="6369890" cy="1390650"/>
          </a:xfrm>
          <a:prstGeom prst="rect">
            <a:avLst/>
          </a:prstGeom>
        </p:spPr>
        <p:txBody>
          <a:bodyPr lIns="0" tIns="0" rIns="0" bIns="0" rtlCol="0" anchor="t">
            <a:spAutoFit/>
          </a:bodyPr>
          <a:lstStyle/>
          <a:p>
            <a:pPr algn="ctr">
              <a:lnSpc>
                <a:spcPts val="11004"/>
              </a:lnSpc>
            </a:pPr>
            <a:r>
              <a:rPr lang="en-US" sz="9170">
                <a:solidFill>
                  <a:srgbClr val="1C1D20"/>
                </a:solidFill>
                <a:latin typeface="Noto Serif Bold"/>
              </a:rPr>
              <a:t>Câu 3</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788132" y="616415"/>
            <a:ext cx="15910451" cy="1390634"/>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Overfitting là gì?</a:t>
            </a:r>
          </a:p>
        </p:txBody>
      </p:sp>
      <p:sp>
        <p:nvSpPr>
          <p:cNvPr id="4" name="TextBox 4"/>
          <p:cNvSpPr txBox="1"/>
          <p:nvPr/>
        </p:nvSpPr>
        <p:spPr>
          <a:xfrm>
            <a:off x="1816587" y="2491105"/>
            <a:ext cx="14881996" cy="4561377"/>
          </a:xfrm>
          <a:prstGeom prst="rect">
            <a:avLst/>
          </a:prstGeom>
        </p:spPr>
        <p:txBody>
          <a:bodyPr lIns="0" tIns="0" rIns="0" bIns="0" rtlCol="0" anchor="t">
            <a:spAutoFit/>
          </a:bodyPr>
          <a:lstStyle/>
          <a:p>
            <a:pPr marL="755649" lvl="1" indent="-377824" algn="just">
              <a:lnSpc>
                <a:spcPts val="5179"/>
              </a:lnSpc>
              <a:buFont typeface="Arial"/>
              <a:buChar char="•"/>
            </a:pPr>
            <a:r>
              <a:rPr lang="en-US" sz="3499">
                <a:solidFill>
                  <a:srgbClr val="1C1D20"/>
                </a:solidFill>
                <a:latin typeface="Noto Serif"/>
              </a:rPr>
              <a:t>Trong machine learning, overfitting là hiện tượng khi một mô hình máy tính học tập quá mức từ tập dữ liệu đào tạo. Điều này dẫn đến việc mô hình hiệu quả quá mức trên tập dữ liệu đào tạo nhưng không thể tổng quát hóa cho các dữ liệu mới hoặc dữ liệu kiểm tra. Cụ thể, overfitting có thể xảy ra khi mô hình trở nên quá phức tạp hoặc quá nhạy cảm đến sự biến thiên trong dữ liệu đào tạo.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788132" y="204581"/>
            <a:ext cx="15511658" cy="2711555"/>
          </a:xfrm>
          <a:prstGeom prst="rect">
            <a:avLst/>
          </a:prstGeom>
        </p:spPr>
        <p:txBody>
          <a:bodyPr lIns="0" tIns="0" rIns="0" bIns="0" rtlCol="0" anchor="t">
            <a:spAutoFit/>
          </a:bodyPr>
          <a:lstStyle/>
          <a:p>
            <a:pPr>
              <a:lnSpc>
                <a:spcPts val="10728"/>
              </a:lnSpc>
            </a:pPr>
            <a:r>
              <a:rPr lang="en-US" sz="8940">
                <a:solidFill>
                  <a:srgbClr val="1C1D20"/>
                </a:solidFill>
                <a:latin typeface="Noto Serif Bold"/>
              </a:rPr>
              <a:t>Dấu hiệu nhận biết Overfitting?</a:t>
            </a:r>
          </a:p>
        </p:txBody>
      </p:sp>
      <p:sp>
        <p:nvSpPr>
          <p:cNvPr id="4" name="TextBox 4"/>
          <p:cNvSpPr txBox="1"/>
          <p:nvPr/>
        </p:nvSpPr>
        <p:spPr>
          <a:xfrm>
            <a:off x="788132" y="2941850"/>
            <a:ext cx="14824051" cy="3964239"/>
          </a:xfrm>
          <a:prstGeom prst="rect">
            <a:avLst/>
          </a:prstGeom>
        </p:spPr>
        <p:txBody>
          <a:bodyPr lIns="0" tIns="0" rIns="0" bIns="0" rtlCol="0" anchor="t">
            <a:spAutoFit/>
          </a:bodyPr>
          <a:lstStyle/>
          <a:p>
            <a:pPr marL="755651" lvl="1" indent="-377825" algn="just">
              <a:lnSpc>
                <a:spcPts val="5180"/>
              </a:lnSpc>
              <a:buFont typeface="Arial"/>
              <a:buChar char="•"/>
            </a:pPr>
            <a:r>
              <a:rPr lang="en-US" sz="3500">
                <a:solidFill>
                  <a:srgbClr val="1C1D20"/>
                </a:solidFill>
                <a:latin typeface="Noto Serif"/>
              </a:rPr>
              <a:t>Nếu mô hình của bạn có độ chính xác trên tập dữ liệu huấn luyện là 99%, nhưng độ chính xác trên tập dữ liệu kiểm tra chỉ là 70%, thì có thể mô hình của bạn đang bị overfitting. </a:t>
            </a:r>
          </a:p>
          <a:p>
            <a:pPr marL="755651" lvl="1" indent="-377825" algn="just">
              <a:lnSpc>
                <a:spcPts val="5180"/>
              </a:lnSpc>
              <a:buFont typeface="Arial"/>
              <a:buChar char="•"/>
            </a:pPr>
            <a:r>
              <a:rPr lang="en-US" sz="3500">
                <a:solidFill>
                  <a:srgbClr val="1C1D20"/>
                </a:solidFill>
                <a:latin typeface="Noto Serif"/>
              </a:rPr>
              <a:t>Nếu mô hình của bạn có một mạng thần kinh có hàng triệu tham số, thì có thể mô hình của bạn đang bị overfitting. </a:t>
            </a:r>
          </a:p>
          <a:p>
            <a:pPr algn="ctr">
              <a:lnSpc>
                <a:spcPts val="5738"/>
              </a:lnSpc>
              <a:spcBef>
                <a:spcPct val="0"/>
              </a:spcBef>
            </a:pPr>
            <a:endParaRPr lang="en-US" sz="3500">
              <a:solidFill>
                <a:srgbClr val="1C1D20"/>
              </a:solidFill>
              <a:latin typeface="Noto Serif"/>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788132" y="176233"/>
            <a:ext cx="15511658" cy="2711555"/>
          </a:xfrm>
          <a:prstGeom prst="rect">
            <a:avLst/>
          </a:prstGeom>
        </p:spPr>
        <p:txBody>
          <a:bodyPr lIns="0" tIns="0" rIns="0" bIns="0" rtlCol="0" anchor="t">
            <a:spAutoFit/>
          </a:bodyPr>
          <a:lstStyle/>
          <a:p>
            <a:pPr>
              <a:lnSpc>
                <a:spcPts val="10728"/>
              </a:lnSpc>
            </a:pPr>
            <a:r>
              <a:rPr lang="en-US" sz="8940">
                <a:solidFill>
                  <a:srgbClr val="1C1D20"/>
                </a:solidFill>
                <a:latin typeface="Noto Serif Bold"/>
              </a:rPr>
              <a:t>Dấu hiệu nhận biết Overfitting?</a:t>
            </a:r>
          </a:p>
        </p:txBody>
      </p:sp>
      <p:sp>
        <p:nvSpPr>
          <p:cNvPr id="4" name="TextBox 4"/>
          <p:cNvSpPr txBox="1"/>
          <p:nvPr/>
        </p:nvSpPr>
        <p:spPr>
          <a:xfrm>
            <a:off x="659073" y="3012920"/>
            <a:ext cx="15640716" cy="3950249"/>
          </a:xfrm>
          <a:prstGeom prst="rect">
            <a:avLst/>
          </a:prstGeom>
        </p:spPr>
        <p:txBody>
          <a:bodyPr lIns="0" tIns="0" rIns="0" bIns="0" rtlCol="0" anchor="t">
            <a:spAutoFit/>
          </a:bodyPr>
          <a:lstStyle/>
          <a:p>
            <a:pPr marL="755651" lvl="1" indent="-377825" algn="just">
              <a:lnSpc>
                <a:spcPts val="5180"/>
              </a:lnSpc>
              <a:spcBef>
                <a:spcPct val="0"/>
              </a:spcBef>
              <a:buFont typeface="Arial"/>
              <a:buChar char="•"/>
            </a:pPr>
            <a:r>
              <a:rPr lang="en-US" sz="3500" dirty="0" err="1">
                <a:solidFill>
                  <a:srgbClr val="1C1D20"/>
                </a:solidFill>
                <a:latin typeface="Noto Serif"/>
              </a:rPr>
              <a:t>Nếu</a:t>
            </a:r>
            <a:r>
              <a:rPr lang="en-US" sz="3500" dirty="0">
                <a:solidFill>
                  <a:srgbClr val="1C1D20"/>
                </a:solidFill>
                <a:latin typeface="Noto Serif"/>
              </a:rPr>
              <a:t> </a:t>
            </a:r>
            <a:r>
              <a:rPr lang="en-US" sz="3500" dirty="0" err="1">
                <a:solidFill>
                  <a:srgbClr val="1C1D20"/>
                </a:solidFill>
                <a:latin typeface="Noto Serif"/>
              </a:rPr>
              <a:t>tập</a:t>
            </a:r>
            <a:r>
              <a:rPr lang="en-US" sz="3500" dirty="0">
                <a:solidFill>
                  <a:srgbClr val="1C1D20"/>
                </a:solidFill>
                <a:latin typeface="Noto Serif"/>
              </a:rPr>
              <a:t> </a:t>
            </a:r>
            <a:r>
              <a:rPr lang="en-US" sz="3500" dirty="0" err="1">
                <a:solidFill>
                  <a:srgbClr val="1C1D20"/>
                </a:solidFill>
                <a:latin typeface="Noto Serif"/>
              </a:rPr>
              <a:t>dư</a:t>
            </a:r>
            <a:r>
              <a:rPr lang="en-US" sz="3500" dirty="0">
                <a:solidFill>
                  <a:srgbClr val="1C1D20"/>
                </a:solidFill>
                <a:latin typeface="Noto Serif"/>
              </a:rPr>
              <a:t>̃ </a:t>
            </a:r>
            <a:r>
              <a:rPr lang="en-US" sz="3500" dirty="0" err="1">
                <a:solidFill>
                  <a:srgbClr val="1C1D20"/>
                </a:solidFill>
                <a:latin typeface="Noto Serif"/>
              </a:rPr>
              <a:t>liệu</a:t>
            </a:r>
            <a:r>
              <a:rPr lang="en-US" sz="3500" dirty="0">
                <a:solidFill>
                  <a:srgbClr val="1C1D20"/>
                </a:solidFill>
                <a:latin typeface="Noto Serif"/>
              </a:rPr>
              <a:t> </a:t>
            </a:r>
            <a:r>
              <a:rPr lang="en-US" sz="3500" dirty="0" err="1">
                <a:solidFill>
                  <a:srgbClr val="1C1D20"/>
                </a:solidFill>
                <a:latin typeface="Noto Serif"/>
              </a:rPr>
              <a:t>huấn</a:t>
            </a:r>
            <a:r>
              <a:rPr lang="en-US" sz="3500" dirty="0">
                <a:solidFill>
                  <a:srgbClr val="1C1D20"/>
                </a:solidFill>
                <a:latin typeface="Noto Serif"/>
              </a:rPr>
              <a:t> </a:t>
            </a:r>
            <a:r>
              <a:rPr lang="en-US" sz="3500" dirty="0" err="1">
                <a:solidFill>
                  <a:srgbClr val="1C1D20"/>
                </a:solidFill>
                <a:latin typeface="Noto Serif"/>
              </a:rPr>
              <a:t>luyện</a:t>
            </a:r>
            <a:r>
              <a:rPr lang="en-US" sz="3500" dirty="0">
                <a:solidFill>
                  <a:srgbClr val="1C1D20"/>
                </a:solidFill>
                <a:latin typeface="Noto Serif"/>
              </a:rPr>
              <a:t> </a:t>
            </a:r>
            <a:r>
              <a:rPr lang="en-US" sz="3500" dirty="0" err="1">
                <a:solidFill>
                  <a:srgbClr val="1C1D20"/>
                </a:solidFill>
                <a:latin typeface="Noto Serif"/>
              </a:rPr>
              <a:t>có</a:t>
            </a:r>
            <a:r>
              <a:rPr lang="en-US" sz="3500" dirty="0">
                <a:solidFill>
                  <a:srgbClr val="1C1D20"/>
                </a:solidFill>
                <a:latin typeface="Noto Serif"/>
              </a:rPr>
              <a:t> </a:t>
            </a:r>
            <a:r>
              <a:rPr lang="en-US" sz="3500" dirty="0" err="1">
                <a:solidFill>
                  <a:srgbClr val="1C1D20"/>
                </a:solidFill>
                <a:latin typeface="Noto Serif"/>
              </a:rPr>
              <a:t>nhiều</a:t>
            </a:r>
            <a:r>
              <a:rPr lang="en-US" sz="3500" dirty="0">
                <a:solidFill>
                  <a:srgbClr val="1C1D20"/>
                </a:solidFill>
                <a:latin typeface="Noto Serif"/>
              </a:rPr>
              <a:t> </a:t>
            </a:r>
            <a:r>
              <a:rPr lang="en-US" sz="3500" dirty="0" err="1">
                <a:solidFill>
                  <a:srgbClr val="1C1D20"/>
                </a:solidFill>
                <a:latin typeface="Noto Serif"/>
              </a:rPr>
              <a:t>dữ</a:t>
            </a:r>
            <a:r>
              <a:rPr lang="en-US" sz="3500" dirty="0">
                <a:solidFill>
                  <a:srgbClr val="1C1D20"/>
                </a:solidFill>
                <a:latin typeface="Noto Serif"/>
              </a:rPr>
              <a:t> </a:t>
            </a:r>
            <a:r>
              <a:rPr lang="en-US" sz="3500" dirty="0" err="1">
                <a:solidFill>
                  <a:srgbClr val="1C1D20"/>
                </a:solidFill>
                <a:latin typeface="Noto Serif"/>
              </a:rPr>
              <a:t>liệu</a:t>
            </a:r>
            <a:r>
              <a:rPr lang="en-US" sz="3500" dirty="0">
                <a:solidFill>
                  <a:srgbClr val="1C1D20"/>
                </a:solidFill>
                <a:latin typeface="Noto Serif"/>
              </a:rPr>
              <a:t> </a:t>
            </a:r>
            <a:r>
              <a:rPr lang="en-US" sz="3500" dirty="0" err="1">
                <a:solidFill>
                  <a:srgbClr val="1C1D20"/>
                </a:solidFill>
                <a:latin typeface="Noto Serif"/>
              </a:rPr>
              <a:t>nhiễu</a:t>
            </a:r>
            <a:r>
              <a:rPr lang="en-US" sz="3500" dirty="0">
                <a:solidFill>
                  <a:srgbClr val="1C1D20"/>
                </a:solidFill>
                <a:latin typeface="Noto Serif"/>
              </a:rPr>
              <a:t>. </a:t>
            </a:r>
          </a:p>
          <a:p>
            <a:pPr marL="755651" lvl="1" indent="-377825" algn="just">
              <a:lnSpc>
                <a:spcPts val="5180"/>
              </a:lnSpc>
              <a:spcBef>
                <a:spcPct val="0"/>
              </a:spcBef>
              <a:buFont typeface="Arial"/>
              <a:buChar char="•"/>
            </a:pPr>
            <a:r>
              <a:rPr lang="en-US" sz="3500" dirty="0" err="1">
                <a:solidFill>
                  <a:srgbClr val="1C1D20"/>
                </a:solidFill>
                <a:latin typeface="Noto Serif"/>
              </a:rPr>
              <a:t>Mô</a:t>
            </a:r>
            <a:r>
              <a:rPr lang="en-US" sz="3500" dirty="0">
                <a:solidFill>
                  <a:srgbClr val="1C1D20"/>
                </a:solidFill>
                <a:latin typeface="Noto Serif"/>
              </a:rPr>
              <a:t> </a:t>
            </a:r>
            <a:r>
              <a:rPr lang="en-US" sz="3500" dirty="0" err="1">
                <a:solidFill>
                  <a:srgbClr val="1C1D20"/>
                </a:solidFill>
                <a:latin typeface="Noto Serif"/>
              </a:rPr>
              <a:t>hình</a:t>
            </a:r>
            <a:r>
              <a:rPr lang="en-US" sz="3500" dirty="0">
                <a:solidFill>
                  <a:srgbClr val="1C1D20"/>
                </a:solidFill>
                <a:latin typeface="Noto Serif"/>
              </a:rPr>
              <a:t> </a:t>
            </a:r>
            <a:r>
              <a:rPr lang="en-US" sz="3500" dirty="0" err="1">
                <a:solidFill>
                  <a:srgbClr val="1C1D20"/>
                </a:solidFill>
                <a:latin typeface="Noto Serif"/>
              </a:rPr>
              <a:t>huấn</a:t>
            </a:r>
            <a:r>
              <a:rPr lang="en-US" sz="3500" dirty="0">
                <a:solidFill>
                  <a:srgbClr val="1C1D20"/>
                </a:solidFill>
                <a:latin typeface="Noto Serif"/>
              </a:rPr>
              <a:t> </a:t>
            </a:r>
            <a:r>
              <a:rPr lang="en-US" sz="3500" dirty="0" err="1">
                <a:solidFill>
                  <a:srgbClr val="1C1D20"/>
                </a:solidFill>
                <a:latin typeface="Noto Serif"/>
              </a:rPr>
              <a:t>luyện</a:t>
            </a:r>
            <a:r>
              <a:rPr lang="en-US" sz="3500" dirty="0">
                <a:solidFill>
                  <a:srgbClr val="1C1D20"/>
                </a:solidFill>
                <a:latin typeface="Noto Serif"/>
              </a:rPr>
              <a:t> </a:t>
            </a:r>
            <a:r>
              <a:rPr lang="en-US" sz="3500" dirty="0" err="1">
                <a:solidFill>
                  <a:srgbClr val="1C1D20"/>
                </a:solidFill>
                <a:latin typeface="Noto Serif"/>
              </a:rPr>
              <a:t>quá</a:t>
            </a:r>
            <a:r>
              <a:rPr lang="en-US" sz="3500" dirty="0">
                <a:solidFill>
                  <a:srgbClr val="1C1D20"/>
                </a:solidFill>
                <a:latin typeface="Noto Serif"/>
              </a:rPr>
              <a:t> </a:t>
            </a:r>
            <a:r>
              <a:rPr lang="en-US" sz="3500" dirty="0" err="1">
                <a:solidFill>
                  <a:srgbClr val="1C1D20"/>
                </a:solidFill>
                <a:latin typeface="Noto Serif"/>
              </a:rPr>
              <a:t>lâu</a:t>
            </a:r>
            <a:r>
              <a:rPr lang="en-US" sz="3500" dirty="0">
                <a:solidFill>
                  <a:srgbClr val="1C1D20"/>
                </a:solidFill>
                <a:latin typeface="Noto Serif"/>
              </a:rPr>
              <a:t> </a:t>
            </a:r>
            <a:r>
              <a:rPr lang="en-US" sz="3500" dirty="0" err="1">
                <a:solidFill>
                  <a:srgbClr val="1C1D20"/>
                </a:solidFill>
                <a:latin typeface="Noto Serif"/>
              </a:rPr>
              <a:t>trên</a:t>
            </a:r>
            <a:r>
              <a:rPr lang="en-US" sz="3500" dirty="0">
                <a:solidFill>
                  <a:srgbClr val="1C1D20"/>
                </a:solidFill>
                <a:latin typeface="Noto Serif"/>
              </a:rPr>
              <a:t> </a:t>
            </a:r>
            <a:r>
              <a:rPr lang="en-US" sz="3500" dirty="0" err="1">
                <a:solidFill>
                  <a:srgbClr val="1C1D20"/>
                </a:solidFill>
                <a:latin typeface="Noto Serif"/>
              </a:rPr>
              <a:t>tập</a:t>
            </a:r>
            <a:r>
              <a:rPr lang="en-US" sz="3500" dirty="0">
                <a:solidFill>
                  <a:srgbClr val="1C1D20"/>
                </a:solidFill>
                <a:latin typeface="Noto Serif"/>
              </a:rPr>
              <a:t> training.</a:t>
            </a:r>
          </a:p>
          <a:p>
            <a:pPr marL="755651" lvl="1" indent="-377825" algn="just">
              <a:lnSpc>
                <a:spcPts val="5180"/>
              </a:lnSpc>
              <a:spcBef>
                <a:spcPct val="0"/>
              </a:spcBef>
              <a:buFont typeface="Arial"/>
              <a:buChar char="•"/>
            </a:pPr>
            <a:r>
              <a:rPr lang="en-US" sz="3500" dirty="0" err="1">
                <a:solidFill>
                  <a:srgbClr val="1C1D20"/>
                </a:solidFill>
                <a:latin typeface="Noto Serif"/>
              </a:rPr>
              <a:t>Nếu</a:t>
            </a:r>
            <a:r>
              <a:rPr lang="en-US" sz="3500" dirty="0">
                <a:solidFill>
                  <a:srgbClr val="1C1D20"/>
                </a:solidFill>
                <a:latin typeface="Noto Serif"/>
              </a:rPr>
              <a:t> </a:t>
            </a:r>
            <a:r>
              <a:rPr lang="en-US" sz="3500" dirty="0" err="1">
                <a:solidFill>
                  <a:srgbClr val="1C1D20"/>
                </a:solidFill>
                <a:latin typeface="Noto Serif"/>
              </a:rPr>
              <a:t>mo</a:t>
            </a:r>
            <a:r>
              <a:rPr lang="en-US" sz="3500" dirty="0">
                <a:solidFill>
                  <a:srgbClr val="1C1D20"/>
                </a:solidFill>
                <a:latin typeface="Noto Serif"/>
              </a:rPr>
              <a:t>̂ </a:t>
            </a:r>
            <a:r>
              <a:rPr lang="en-US" sz="3500" dirty="0" err="1">
                <a:solidFill>
                  <a:srgbClr val="1C1D20"/>
                </a:solidFill>
                <a:latin typeface="Noto Serif"/>
              </a:rPr>
              <a:t>hình</a:t>
            </a:r>
            <a:r>
              <a:rPr lang="en-US" sz="3500" dirty="0">
                <a:solidFill>
                  <a:srgbClr val="1C1D20"/>
                </a:solidFill>
                <a:latin typeface="Noto Serif"/>
              </a:rPr>
              <a:t> </a:t>
            </a:r>
            <a:r>
              <a:rPr lang="en-US" sz="3500" dirty="0" err="1">
                <a:solidFill>
                  <a:srgbClr val="1C1D20"/>
                </a:solidFill>
                <a:latin typeface="Noto Serif"/>
              </a:rPr>
              <a:t>của</a:t>
            </a:r>
            <a:r>
              <a:rPr lang="en-US" sz="3500" dirty="0">
                <a:solidFill>
                  <a:srgbClr val="1C1D20"/>
                </a:solidFill>
                <a:latin typeface="Noto Serif"/>
              </a:rPr>
              <a:t> </a:t>
            </a:r>
            <a:r>
              <a:rPr lang="en-US" sz="3500" dirty="0" err="1">
                <a:solidFill>
                  <a:srgbClr val="1C1D20"/>
                </a:solidFill>
                <a:latin typeface="Noto Serif"/>
              </a:rPr>
              <a:t>bạn</a:t>
            </a:r>
            <a:r>
              <a:rPr lang="en-US" sz="3500" dirty="0">
                <a:solidFill>
                  <a:srgbClr val="1C1D20"/>
                </a:solidFill>
                <a:latin typeface="Noto Serif"/>
              </a:rPr>
              <a:t> có </a:t>
            </a:r>
            <a:r>
              <a:rPr lang="en-US" sz="3500" dirty="0" err="1">
                <a:solidFill>
                  <a:srgbClr val="1C1D20"/>
                </a:solidFill>
                <a:latin typeface="Noto Serif"/>
              </a:rPr>
              <a:t>thê</a:t>
            </a:r>
            <a:r>
              <a:rPr lang="en-US" sz="3500" dirty="0">
                <a:solidFill>
                  <a:srgbClr val="1C1D20"/>
                </a:solidFill>
                <a:latin typeface="Noto Serif"/>
              </a:rPr>
              <a:t>̉ </a:t>
            </a:r>
            <a:r>
              <a:rPr lang="en-US" sz="3500" dirty="0" err="1">
                <a:solidFill>
                  <a:srgbClr val="1C1D20"/>
                </a:solidFill>
                <a:latin typeface="Noto Serif"/>
              </a:rPr>
              <a:t>dư</a:t>
            </a:r>
            <a:r>
              <a:rPr lang="en-US" sz="3500" dirty="0">
                <a:solidFill>
                  <a:srgbClr val="1C1D20"/>
                </a:solidFill>
                <a:latin typeface="Noto Serif"/>
              </a:rPr>
              <a:t>̣ </a:t>
            </a:r>
            <a:r>
              <a:rPr lang="en-US" sz="3500" dirty="0" err="1">
                <a:solidFill>
                  <a:srgbClr val="1C1D20"/>
                </a:solidFill>
                <a:latin typeface="Noto Serif"/>
              </a:rPr>
              <a:t>đoán</a:t>
            </a:r>
            <a:r>
              <a:rPr lang="en-US" sz="3500" dirty="0">
                <a:solidFill>
                  <a:srgbClr val="1C1D20"/>
                </a:solidFill>
                <a:latin typeface="Noto Serif"/>
              </a:rPr>
              <a:t> </a:t>
            </a:r>
            <a:r>
              <a:rPr lang="en-US" sz="3500" dirty="0" err="1">
                <a:solidFill>
                  <a:srgbClr val="1C1D20"/>
                </a:solidFill>
                <a:latin typeface="Noto Serif"/>
              </a:rPr>
              <a:t>chính</a:t>
            </a:r>
            <a:r>
              <a:rPr lang="en-US" sz="3500" dirty="0">
                <a:solidFill>
                  <a:srgbClr val="1C1D20"/>
                </a:solidFill>
                <a:latin typeface="Noto Serif"/>
              </a:rPr>
              <a:t> </a:t>
            </a:r>
            <a:r>
              <a:rPr lang="en-US" sz="3500" dirty="0" err="1">
                <a:solidFill>
                  <a:srgbClr val="1C1D20"/>
                </a:solidFill>
                <a:latin typeface="Noto Serif"/>
              </a:rPr>
              <a:t>xác</a:t>
            </a:r>
            <a:r>
              <a:rPr lang="en-US" sz="3500" dirty="0">
                <a:solidFill>
                  <a:srgbClr val="1C1D20"/>
                </a:solidFill>
                <a:latin typeface="Noto Serif"/>
              </a:rPr>
              <a:t> </a:t>
            </a:r>
            <a:r>
              <a:rPr lang="en-US" sz="3500" dirty="0" err="1">
                <a:solidFill>
                  <a:srgbClr val="1C1D20"/>
                </a:solidFill>
                <a:latin typeface="Noto Serif"/>
              </a:rPr>
              <a:t>các</a:t>
            </a:r>
            <a:r>
              <a:rPr lang="en-US" sz="3500" dirty="0">
                <a:solidFill>
                  <a:srgbClr val="1C1D20"/>
                </a:solidFill>
                <a:latin typeface="Noto Serif"/>
              </a:rPr>
              <a:t> </a:t>
            </a:r>
            <a:r>
              <a:rPr lang="en-US" sz="3500" dirty="0" err="1">
                <a:solidFill>
                  <a:srgbClr val="1C1D20"/>
                </a:solidFill>
                <a:latin typeface="Noto Serif"/>
              </a:rPr>
              <a:t>điểm</a:t>
            </a:r>
            <a:r>
              <a:rPr lang="en-US" sz="3500" dirty="0">
                <a:solidFill>
                  <a:srgbClr val="1C1D20"/>
                </a:solidFill>
                <a:latin typeface="Noto Serif"/>
              </a:rPr>
              <a:t> </a:t>
            </a:r>
            <a:r>
              <a:rPr lang="en-US" sz="3500" dirty="0" err="1">
                <a:solidFill>
                  <a:srgbClr val="1C1D20"/>
                </a:solidFill>
                <a:latin typeface="Noto Serif"/>
              </a:rPr>
              <a:t>dư</a:t>
            </a:r>
            <a:r>
              <a:rPr lang="en-US" sz="3500" dirty="0">
                <a:solidFill>
                  <a:srgbClr val="1C1D20"/>
                </a:solidFill>
                <a:latin typeface="Noto Serif"/>
              </a:rPr>
              <a:t>̃ </a:t>
            </a:r>
            <a:r>
              <a:rPr lang="en-US" sz="3500" dirty="0" err="1">
                <a:solidFill>
                  <a:srgbClr val="1C1D20"/>
                </a:solidFill>
                <a:latin typeface="Noto Serif"/>
              </a:rPr>
              <a:t>liệu</a:t>
            </a:r>
            <a:r>
              <a:rPr lang="en-US" sz="3500" dirty="0">
                <a:solidFill>
                  <a:srgbClr val="1C1D20"/>
                </a:solidFill>
                <a:latin typeface="Noto Serif"/>
              </a:rPr>
              <a:t> </a:t>
            </a:r>
            <a:r>
              <a:rPr lang="en-US" sz="3500" dirty="0" err="1">
                <a:solidFill>
                  <a:srgbClr val="1C1D20"/>
                </a:solidFill>
                <a:latin typeface="Noto Serif"/>
              </a:rPr>
              <a:t>trong</a:t>
            </a:r>
            <a:r>
              <a:rPr lang="en-US" sz="3500" dirty="0">
                <a:solidFill>
                  <a:srgbClr val="1C1D20"/>
                </a:solidFill>
                <a:latin typeface="Noto Serif"/>
              </a:rPr>
              <a:t> </a:t>
            </a:r>
            <a:r>
              <a:rPr lang="en-US" sz="3500" dirty="0" err="1">
                <a:solidFill>
                  <a:srgbClr val="1C1D20"/>
                </a:solidFill>
                <a:latin typeface="Noto Serif"/>
              </a:rPr>
              <a:t>tập</a:t>
            </a:r>
            <a:r>
              <a:rPr lang="en-US" sz="3500" dirty="0">
                <a:solidFill>
                  <a:srgbClr val="1C1D20"/>
                </a:solidFill>
                <a:latin typeface="Noto Serif"/>
              </a:rPr>
              <a:t> </a:t>
            </a:r>
            <a:r>
              <a:rPr lang="en-US" sz="3500" dirty="0" err="1">
                <a:solidFill>
                  <a:srgbClr val="1C1D20"/>
                </a:solidFill>
                <a:latin typeface="Noto Serif"/>
              </a:rPr>
              <a:t>dư</a:t>
            </a:r>
            <a:r>
              <a:rPr lang="en-US" sz="3500" dirty="0">
                <a:solidFill>
                  <a:srgbClr val="1C1D20"/>
                </a:solidFill>
                <a:latin typeface="Noto Serif"/>
              </a:rPr>
              <a:t>̃ </a:t>
            </a:r>
            <a:r>
              <a:rPr lang="en-US" sz="3500" dirty="0" err="1">
                <a:solidFill>
                  <a:srgbClr val="1C1D20"/>
                </a:solidFill>
                <a:latin typeface="Noto Serif"/>
              </a:rPr>
              <a:t>liệu</a:t>
            </a:r>
            <a:r>
              <a:rPr lang="en-US" sz="3500" dirty="0">
                <a:solidFill>
                  <a:srgbClr val="1C1D20"/>
                </a:solidFill>
                <a:latin typeface="Noto Serif"/>
              </a:rPr>
              <a:t> </a:t>
            </a:r>
            <a:r>
              <a:rPr lang="en-US" sz="3500" dirty="0" err="1">
                <a:solidFill>
                  <a:srgbClr val="1C1D20"/>
                </a:solidFill>
                <a:latin typeface="Noto Serif"/>
              </a:rPr>
              <a:t>huấn</a:t>
            </a:r>
            <a:r>
              <a:rPr lang="en-US" sz="3500" dirty="0">
                <a:solidFill>
                  <a:srgbClr val="1C1D20"/>
                </a:solidFill>
                <a:latin typeface="Noto Serif"/>
              </a:rPr>
              <a:t> </a:t>
            </a:r>
            <a:r>
              <a:rPr lang="en-US" sz="3500" dirty="0" err="1">
                <a:solidFill>
                  <a:srgbClr val="1C1D20"/>
                </a:solidFill>
                <a:latin typeface="Noto Serif"/>
              </a:rPr>
              <a:t>luyện</a:t>
            </a:r>
            <a:r>
              <a:rPr lang="en-US" sz="3500" dirty="0">
                <a:solidFill>
                  <a:srgbClr val="1C1D20"/>
                </a:solidFill>
                <a:latin typeface="Noto Serif"/>
              </a:rPr>
              <a:t>, </a:t>
            </a:r>
            <a:r>
              <a:rPr lang="en-US" sz="3500" dirty="0" err="1">
                <a:solidFill>
                  <a:srgbClr val="1C1D20"/>
                </a:solidFill>
                <a:latin typeface="Noto Serif"/>
              </a:rPr>
              <a:t>nhưng</a:t>
            </a:r>
            <a:r>
              <a:rPr lang="en-US" sz="3500" dirty="0">
                <a:solidFill>
                  <a:srgbClr val="1C1D20"/>
                </a:solidFill>
                <a:latin typeface="Noto Serif"/>
              </a:rPr>
              <a:t> </a:t>
            </a:r>
            <a:r>
              <a:rPr lang="en-US" sz="3500" dirty="0" err="1">
                <a:solidFill>
                  <a:srgbClr val="1C1D20"/>
                </a:solidFill>
                <a:latin typeface="Noto Serif"/>
              </a:rPr>
              <a:t>không</a:t>
            </a:r>
            <a:r>
              <a:rPr lang="en-US" sz="3500" dirty="0">
                <a:solidFill>
                  <a:srgbClr val="1C1D20"/>
                </a:solidFill>
                <a:latin typeface="Noto Serif"/>
              </a:rPr>
              <a:t> </a:t>
            </a:r>
            <a:r>
              <a:rPr lang="en-US" sz="3500" dirty="0" err="1">
                <a:solidFill>
                  <a:srgbClr val="1C1D20"/>
                </a:solidFill>
                <a:latin typeface="Noto Serif"/>
              </a:rPr>
              <a:t>thê</a:t>
            </a:r>
            <a:r>
              <a:rPr lang="en-US" sz="3500" dirty="0">
                <a:solidFill>
                  <a:srgbClr val="1C1D20"/>
                </a:solidFill>
                <a:latin typeface="Noto Serif"/>
              </a:rPr>
              <a:t>̉ </a:t>
            </a:r>
            <a:r>
              <a:rPr lang="en-US" sz="3500" dirty="0" err="1">
                <a:solidFill>
                  <a:srgbClr val="1C1D20"/>
                </a:solidFill>
                <a:latin typeface="Noto Serif"/>
              </a:rPr>
              <a:t>dư</a:t>
            </a:r>
            <a:r>
              <a:rPr lang="en-US" sz="3500" dirty="0">
                <a:solidFill>
                  <a:srgbClr val="1C1D20"/>
                </a:solidFill>
                <a:latin typeface="Noto Serif"/>
              </a:rPr>
              <a:t>̣ </a:t>
            </a:r>
            <a:r>
              <a:rPr lang="en-US" sz="3500" dirty="0" err="1">
                <a:solidFill>
                  <a:srgbClr val="1C1D20"/>
                </a:solidFill>
                <a:latin typeface="Noto Serif"/>
              </a:rPr>
              <a:t>đoán</a:t>
            </a:r>
            <a:r>
              <a:rPr lang="en-US" sz="3500" dirty="0">
                <a:solidFill>
                  <a:srgbClr val="1C1D20"/>
                </a:solidFill>
                <a:latin typeface="Noto Serif"/>
              </a:rPr>
              <a:t> </a:t>
            </a:r>
            <a:r>
              <a:rPr lang="en-US" sz="3500" dirty="0" err="1">
                <a:solidFill>
                  <a:srgbClr val="1C1D20"/>
                </a:solidFill>
                <a:latin typeface="Noto Serif"/>
              </a:rPr>
              <a:t>chính</a:t>
            </a:r>
            <a:r>
              <a:rPr lang="en-US" sz="3500" dirty="0">
                <a:solidFill>
                  <a:srgbClr val="1C1D20"/>
                </a:solidFill>
                <a:latin typeface="Noto Serif"/>
              </a:rPr>
              <a:t> </a:t>
            </a:r>
            <a:r>
              <a:rPr lang="en-US" sz="3500" dirty="0" err="1">
                <a:solidFill>
                  <a:srgbClr val="1C1D20"/>
                </a:solidFill>
                <a:latin typeface="Noto Serif"/>
              </a:rPr>
              <a:t>xác</a:t>
            </a:r>
            <a:r>
              <a:rPr lang="en-US" sz="3500" dirty="0">
                <a:solidFill>
                  <a:srgbClr val="1C1D20"/>
                </a:solidFill>
                <a:latin typeface="Noto Serif"/>
              </a:rPr>
              <a:t> </a:t>
            </a:r>
            <a:r>
              <a:rPr lang="en-US" sz="3500" dirty="0" err="1">
                <a:solidFill>
                  <a:srgbClr val="1C1D20"/>
                </a:solidFill>
                <a:latin typeface="Noto Serif"/>
              </a:rPr>
              <a:t>các</a:t>
            </a:r>
            <a:r>
              <a:rPr lang="en-US" sz="3500" dirty="0">
                <a:solidFill>
                  <a:srgbClr val="1C1D20"/>
                </a:solidFill>
                <a:latin typeface="Noto Serif"/>
              </a:rPr>
              <a:t> </a:t>
            </a:r>
            <a:r>
              <a:rPr lang="en-US" sz="3500" dirty="0" err="1">
                <a:solidFill>
                  <a:srgbClr val="1C1D20"/>
                </a:solidFill>
                <a:latin typeface="Noto Serif"/>
              </a:rPr>
              <a:t>điểm</a:t>
            </a:r>
            <a:r>
              <a:rPr lang="en-US" sz="3500" dirty="0">
                <a:solidFill>
                  <a:srgbClr val="1C1D20"/>
                </a:solidFill>
                <a:latin typeface="Noto Serif"/>
              </a:rPr>
              <a:t> </a:t>
            </a:r>
            <a:r>
              <a:rPr lang="en-US" sz="3500" dirty="0" err="1">
                <a:solidFill>
                  <a:srgbClr val="1C1D20"/>
                </a:solidFill>
                <a:latin typeface="Noto Serif"/>
              </a:rPr>
              <a:t>dư</a:t>
            </a:r>
            <a:r>
              <a:rPr lang="en-US" sz="3500" dirty="0">
                <a:solidFill>
                  <a:srgbClr val="1C1D20"/>
                </a:solidFill>
                <a:latin typeface="Noto Serif"/>
              </a:rPr>
              <a:t>̃ </a:t>
            </a:r>
            <a:r>
              <a:rPr lang="en-US" sz="3500" dirty="0" err="1">
                <a:solidFill>
                  <a:srgbClr val="1C1D20"/>
                </a:solidFill>
                <a:latin typeface="Noto Serif"/>
              </a:rPr>
              <a:t>liệu</a:t>
            </a:r>
            <a:r>
              <a:rPr lang="en-US" sz="3500" dirty="0">
                <a:solidFill>
                  <a:srgbClr val="1C1D20"/>
                </a:solidFill>
                <a:latin typeface="Noto Serif"/>
              </a:rPr>
              <a:t> </a:t>
            </a:r>
            <a:r>
              <a:rPr lang="en-US" sz="3500" dirty="0" err="1">
                <a:solidFill>
                  <a:srgbClr val="1C1D20"/>
                </a:solidFill>
                <a:latin typeface="Noto Serif"/>
              </a:rPr>
              <a:t>mới</a:t>
            </a:r>
            <a:r>
              <a:rPr lang="en-US" sz="3500" dirty="0">
                <a:solidFill>
                  <a:srgbClr val="1C1D20"/>
                </a:solidFill>
                <a:latin typeface="Noto Serif"/>
              </a:rPr>
              <a:t>, </a:t>
            </a:r>
            <a:r>
              <a:rPr lang="en-US" sz="3500" dirty="0" err="1">
                <a:solidFill>
                  <a:srgbClr val="1C1D20"/>
                </a:solidFill>
                <a:latin typeface="Noto Serif"/>
              </a:rPr>
              <a:t>thi</a:t>
            </a:r>
            <a:r>
              <a:rPr lang="en-US" sz="3500" dirty="0">
                <a:solidFill>
                  <a:srgbClr val="1C1D20"/>
                </a:solidFill>
                <a:latin typeface="Noto Serif"/>
              </a:rPr>
              <a:t>̀ có </a:t>
            </a:r>
            <a:r>
              <a:rPr lang="en-US" sz="3500" dirty="0" err="1">
                <a:solidFill>
                  <a:srgbClr val="1C1D20"/>
                </a:solidFill>
                <a:latin typeface="Noto Serif"/>
              </a:rPr>
              <a:t>thê</a:t>
            </a:r>
            <a:r>
              <a:rPr lang="en-US" sz="3500" dirty="0">
                <a:solidFill>
                  <a:srgbClr val="1C1D20"/>
                </a:solidFill>
                <a:latin typeface="Noto Serif"/>
              </a:rPr>
              <a:t>̉ </a:t>
            </a:r>
            <a:r>
              <a:rPr lang="en-US" sz="3500" dirty="0" err="1">
                <a:solidFill>
                  <a:srgbClr val="1C1D20"/>
                </a:solidFill>
                <a:latin typeface="Noto Serif"/>
              </a:rPr>
              <a:t>mo</a:t>
            </a:r>
            <a:r>
              <a:rPr lang="en-US" sz="3500" dirty="0">
                <a:solidFill>
                  <a:srgbClr val="1C1D20"/>
                </a:solidFill>
                <a:latin typeface="Noto Serif"/>
              </a:rPr>
              <a:t>̂ </a:t>
            </a:r>
            <a:r>
              <a:rPr lang="en-US" sz="3500" dirty="0" err="1">
                <a:solidFill>
                  <a:srgbClr val="1C1D20"/>
                </a:solidFill>
                <a:latin typeface="Noto Serif"/>
              </a:rPr>
              <a:t>hình</a:t>
            </a:r>
            <a:r>
              <a:rPr lang="en-US" sz="3500" dirty="0">
                <a:solidFill>
                  <a:srgbClr val="1C1D20"/>
                </a:solidFill>
                <a:latin typeface="Noto Serif"/>
              </a:rPr>
              <a:t> </a:t>
            </a:r>
            <a:r>
              <a:rPr lang="en-US" sz="3500" dirty="0" err="1">
                <a:solidFill>
                  <a:srgbClr val="1C1D20"/>
                </a:solidFill>
                <a:latin typeface="Noto Serif"/>
              </a:rPr>
              <a:t>của</a:t>
            </a:r>
            <a:r>
              <a:rPr lang="en-US" sz="3500" dirty="0">
                <a:solidFill>
                  <a:srgbClr val="1C1D20"/>
                </a:solidFill>
                <a:latin typeface="Noto Serif"/>
              </a:rPr>
              <a:t> </a:t>
            </a:r>
            <a:r>
              <a:rPr lang="en-US" sz="3500" dirty="0" err="1">
                <a:solidFill>
                  <a:srgbClr val="1C1D20"/>
                </a:solidFill>
                <a:latin typeface="Noto Serif"/>
              </a:rPr>
              <a:t>bạn</a:t>
            </a:r>
            <a:r>
              <a:rPr lang="en-US" sz="3500" dirty="0">
                <a:solidFill>
                  <a:srgbClr val="1C1D20"/>
                </a:solidFill>
                <a:latin typeface="Noto Serif"/>
              </a:rPr>
              <a:t> </a:t>
            </a:r>
            <a:r>
              <a:rPr lang="en-US" sz="3500" dirty="0" err="1">
                <a:solidFill>
                  <a:srgbClr val="1C1D20"/>
                </a:solidFill>
                <a:latin typeface="Noto Serif"/>
              </a:rPr>
              <a:t>đang</a:t>
            </a:r>
            <a:r>
              <a:rPr lang="en-US" sz="3500" dirty="0">
                <a:solidFill>
                  <a:srgbClr val="1C1D20"/>
                </a:solidFill>
                <a:latin typeface="Noto Serif"/>
              </a:rPr>
              <a:t> bị overfitting. </a:t>
            </a:r>
          </a:p>
          <a:p>
            <a:pPr algn="ctr">
              <a:lnSpc>
                <a:spcPts val="5180"/>
              </a:lnSpc>
              <a:spcBef>
                <a:spcPct val="0"/>
              </a:spcBef>
            </a:pPr>
            <a:endParaRPr lang="en-US" sz="3500" dirty="0">
              <a:solidFill>
                <a:srgbClr val="1C1D20"/>
              </a:solidFill>
              <a:latin typeface="Noto Serif"/>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992192" y="4185328"/>
            <a:ext cx="16303617" cy="2589463"/>
          </a:xfrm>
          <a:prstGeom prst="rect">
            <a:avLst/>
          </a:prstGeom>
        </p:spPr>
        <p:txBody>
          <a:bodyPr lIns="0" tIns="0" rIns="0" bIns="0" rtlCol="0" anchor="t">
            <a:spAutoFit/>
          </a:bodyPr>
          <a:lstStyle/>
          <a:p>
            <a:pPr marL="758304" lvl="1" indent="-379152" algn="just">
              <a:lnSpc>
                <a:spcPts val="5198"/>
              </a:lnSpc>
              <a:spcBef>
                <a:spcPct val="0"/>
              </a:spcBef>
              <a:buFont typeface="Arial"/>
              <a:buChar char="•"/>
            </a:pPr>
            <a:r>
              <a:rPr lang="en-US" sz="3512">
                <a:solidFill>
                  <a:srgbClr val="1C1D20"/>
                </a:solidFill>
                <a:latin typeface="Noto Serif"/>
              </a:rPr>
              <a:t>Regularization là một kỹ thuật làm giảm độ phức tạp của mô hình và làm cho nó ít có khả năng overfitting. Có nhiều loại regularization khác nhau, chẳng hạn như L1 regularization, L2 regularization. </a:t>
            </a:r>
          </a:p>
          <a:p>
            <a:pPr algn="just">
              <a:lnSpc>
                <a:spcPts val="5198"/>
              </a:lnSpc>
              <a:spcBef>
                <a:spcPct val="0"/>
              </a:spcBef>
            </a:pPr>
            <a:endParaRPr lang="en-US" sz="3512">
              <a:solidFill>
                <a:srgbClr val="1C1D20"/>
              </a:solidFill>
              <a:latin typeface="Noto Serif"/>
            </a:endParaRPr>
          </a:p>
        </p:txBody>
      </p:sp>
      <p:sp>
        <p:nvSpPr>
          <p:cNvPr id="4" name="Freeform 4"/>
          <p:cNvSpPr/>
          <p:nvPr/>
        </p:nvSpPr>
        <p:spPr>
          <a:xfrm>
            <a:off x="4589516" y="6774791"/>
            <a:ext cx="8733956" cy="1789804"/>
          </a:xfrm>
          <a:custGeom>
            <a:avLst/>
            <a:gdLst/>
            <a:ahLst/>
            <a:cxnLst/>
            <a:rect l="l" t="t" r="r" b="b"/>
            <a:pathLst>
              <a:path w="8733956" h="1789804">
                <a:moveTo>
                  <a:pt x="0" y="0"/>
                </a:moveTo>
                <a:lnTo>
                  <a:pt x="8733956" y="0"/>
                </a:lnTo>
                <a:lnTo>
                  <a:pt x="8733956" y="1789804"/>
                </a:lnTo>
                <a:lnTo>
                  <a:pt x="0" y="1789804"/>
                </a:lnTo>
                <a:lnTo>
                  <a:pt x="0" y="0"/>
                </a:lnTo>
                <a:close/>
              </a:path>
            </a:pathLst>
          </a:custGeom>
          <a:blipFill>
            <a:blip r:embed="rId3"/>
            <a:stretch>
              <a:fillRect t="-5943"/>
            </a:stretch>
          </a:blipFill>
        </p:spPr>
        <p:txBody>
          <a:bodyPr/>
          <a:lstStyle/>
          <a:p>
            <a:endParaRPr lang="en-VN"/>
          </a:p>
        </p:txBody>
      </p:sp>
      <p:sp>
        <p:nvSpPr>
          <p:cNvPr id="5" name="TextBox 5"/>
          <p:cNvSpPr txBox="1"/>
          <p:nvPr/>
        </p:nvSpPr>
        <p:spPr>
          <a:xfrm>
            <a:off x="1028700" y="-116350"/>
            <a:ext cx="15271089" cy="3781425"/>
          </a:xfrm>
          <a:prstGeom prst="rect">
            <a:avLst/>
          </a:prstGeom>
        </p:spPr>
        <p:txBody>
          <a:bodyPr lIns="0" tIns="0" rIns="0" bIns="0" rtlCol="0" anchor="t">
            <a:spAutoFit/>
          </a:bodyPr>
          <a:lstStyle/>
          <a:p>
            <a:pPr>
              <a:lnSpc>
                <a:spcPts val="10740"/>
              </a:lnSpc>
            </a:pPr>
            <a:r>
              <a:rPr lang="en-US" sz="8950" dirty="0" err="1">
                <a:solidFill>
                  <a:srgbClr val="1C1D20"/>
                </a:solidFill>
                <a:latin typeface="Noto Serif Bold"/>
              </a:rPr>
              <a:t>Phương</a:t>
            </a:r>
            <a:r>
              <a:rPr lang="en-US" sz="8950" dirty="0">
                <a:solidFill>
                  <a:srgbClr val="1C1D20"/>
                </a:solidFill>
                <a:latin typeface="Noto Serif Bold"/>
              </a:rPr>
              <a:t> </a:t>
            </a:r>
            <a:r>
              <a:rPr lang="en-US" sz="8950" dirty="0" err="1">
                <a:solidFill>
                  <a:srgbClr val="1C1D20"/>
                </a:solidFill>
                <a:latin typeface="Noto Serif Bold"/>
              </a:rPr>
              <a:t>pháp</a:t>
            </a:r>
            <a:r>
              <a:rPr lang="en-US" sz="8950" dirty="0">
                <a:solidFill>
                  <a:srgbClr val="1C1D20"/>
                </a:solidFill>
                <a:latin typeface="Noto Serif Bold"/>
              </a:rPr>
              <a:t> </a:t>
            </a:r>
            <a:r>
              <a:rPr lang="en-US" sz="8950" dirty="0" err="1">
                <a:solidFill>
                  <a:srgbClr val="1C1D20"/>
                </a:solidFill>
                <a:latin typeface="Noto Serif Bold"/>
              </a:rPr>
              <a:t>giải</a:t>
            </a:r>
            <a:r>
              <a:rPr lang="en-US" sz="8950" dirty="0">
                <a:solidFill>
                  <a:srgbClr val="1C1D20"/>
                </a:solidFill>
                <a:latin typeface="Noto Serif Bold"/>
              </a:rPr>
              <a:t> </a:t>
            </a:r>
            <a:r>
              <a:rPr lang="en-US" sz="8950" dirty="0" err="1">
                <a:solidFill>
                  <a:srgbClr val="1C1D20"/>
                </a:solidFill>
                <a:latin typeface="Noto Serif Bold"/>
              </a:rPr>
              <a:t>quyết</a:t>
            </a:r>
            <a:r>
              <a:rPr lang="en-US" sz="8950" dirty="0">
                <a:solidFill>
                  <a:srgbClr val="1C1D20"/>
                </a:solidFill>
                <a:latin typeface="Noto Serif Bold"/>
              </a:rPr>
              <a:t> overfitting</a:t>
            </a:r>
          </a:p>
          <a:p>
            <a:pPr>
              <a:lnSpc>
                <a:spcPts val="8336"/>
              </a:lnSpc>
            </a:pPr>
            <a:endParaRPr lang="en-US" sz="8950" dirty="0">
              <a:solidFill>
                <a:srgbClr val="1C1D20"/>
              </a:solidFill>
              <a:latin typeface="Noto Serif Bold"/>
            </a:endParaRPr>
          </a:p>
        </p:txBody>
      </p:sp>
      <p:sp>
        <p:nvSpPr>
          <p:cNvPr id="6" name="Freeform 6"/>
          <p:cNvSpPr/>
          <p:nvPr/>
        </p:nvSpPr>
        <p:spPr>
          <a:xfrm>
            <a:off x="7845006" y="1355436"/>
            <a:ext cx="6843201" cy="2309580"/>
          </a:xfrm>
          <a:custGeom>
            <a:avLst/>
            <a:gdLst/>
            <a:ahLst/>
            <a:cxnLst/>
            <a:rect l="l" t="t" r="r" b="b"/>
            <a:pathLst>
              <a:path w="6843201" h="2309580">
                <a:moveTo>
                  <a:pt x="0" y="0"/>
                </a:moveTo>
                <a:lnTo>
                  <a:pt x="6843201" y="0"/>
                </a:lnTo>
                <a:lnTo>
                  <a:pt x="6843201" y="2309581"/>
                </a:lnTo>
                <a:lnTo>
                  <a:pt x="0" y="2309581"/>
                </a:lnTo>
                <a:lnTo>
                  <a:pt x="0" y="0"/>
                </a:lnTo>
                <a:close/>
              </a:path>
            </a:pathLst>
          </a:custGeom>
          <a:blipFill>
            <a:blip r:embed="rId4"/>
            <a:stretch>
              <a:fillRect/>
            </a:stretch>
          </a:blipFill>
        </p:spPr>
        <p:txBody>
          <a:bodyPr/>
          <a:lstStyle/>
          <a:p>
            <a:endParaRPr lang="en-VN"/>
          </a:p>
        </p:txBody>
      </p:sp>
      <p:sp>
        <p:nvSpPr>
          <p:cNvPr id="7" name="TextBox 7"/>
          <p:cNvSpPr txBox="1"/>
          <p:nvPr/>
        </p:nvSpPr>
        <p:spPr>
          <a:xfrm>
            <a:off x="7845006" y="1981087"/>
            <a:ext cx="6843201" cy="924930"/>
          </a:xfrm>
          <a:prstGeom prst="rect">
            <a:avLst/>
          </a:prstGeom>
        </p:spPr>
        <p:txBody>
          <a:bodyPr lIns="0" tIns="0" rIns="0" bIns="0" rtlCol="0" anchor="t">
            <a:spAutoFit/>
          </a:bodyPr>
          <a:lstStyle/>
          <a:p>
            <a:pPr algn="ctr">
              <a:lnSpc>
                <a:spcPts val="7789"/>
              </a:lnSpc>
              <a:spcBef>
                <a:spcPct val="0"/>
              </a:spcBef>
            </a:pPr>
            <a:r>
              <a:rPr lang="en-US" sz="5263" dirty="0">
                <a:solidFill>
                  <a:schemeClr val="tx2"/>
                </a:solidFill>
                <a:latin typeface="Noto Serif Bold"/>
              </a:rPr>
              <a:t>REGULARIZATION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1028700" y="3176444"/>
            <a:ext cx="15271089" cy="5508600"/>
          </a:xfrm>
          <a:prstGeom prst="rect">
            <a:avLst/>
          </a:prstGeom>
        </p:spPr>
        <p:txBody>
          <a:bodyPr lIns="0" tIns="0" rIns="0" bIns="0" rtlCol="0" anchor="t">
            <a:spAutoFit/>
          </a:bodyPr>
          <a:lstStyle/>
          <a:p>
            <a:pPr marL="710280" lvl="1" indent="-355140" algn="just">
              <a:lnSpc>
                <a:spcPts val="4868"/>
              </a:lnSpc>
              <a:buFont typeface="Arial"/>
              <a:buChar char="•"/>
            </a:pPr>
            <a:r>
              <a:rPr lang="en-US" sz="3289">
                <a:solidFill>
                  <a:srgbClr val="1C1D20"/>
                </a:solidFill>
                <a:latin typeface="Noto Serif"/>
              </a:rPr>
              <a:t>EX​(θ) là hàm lỗi ban đầu và cụm λEθ​(θ) mới thêm vào là số hạng chính quy hoá đóng vai trò như một biện pháp phạt lỗi (penalization). </a:t>
            </a:r>
          </a:p>
          <a:p>
            <a:pPr marL="710280" lvl="1" indent="-355140" algn="just">
              <a:lnSpc>
                <a:spcPts val="4868"/>
              </a:lnSpc>
              <a:buFont typeface="Arial"/>
              <a:buChar char="•"/>
            </a:pPr>
            <a:r>
              <a:rPr lang="en-US" sz="3289">
                <a:solidFill>
                  <a:srgbClr val="1C1D20"/>
                </a:solidFill>
                <a:latin typeface="Noto Serif"/>
              </a:rPr>
              <a:t>Trong đó, hệ số chính quy hoá λ được chọn từ trước để cân bằng giữa EX​(θ) và Eθ​(θ). λ càng lớn thì ta càng coi trọng Eθ​(θ), ít coi trọng tham số cho hàm lỗi ban đầu hơn, dẫn tới việc các tham số θ ít có ảnh hưởng tới mô hình hơn. Hay nói cách khác là mô hình bớt phức tạp đi giúp ta đỡ việc lỗi quá khớp.</a:t>
            </a:r>
          </a:p>
          <a:p>
            <a:pPr algn="just">
              <a:lnSpc>
                <a:spcPts val="4868"/>
              </a:lnSpc>
              <a:spcBef>
                <a:spcPct val="0"/>
              </a:spcBef>
            </a:pPr>
            <a:endParaRPr lang="en-US" sz="3289">
              <a:solidFill>
                <a:srgbClr val="1C1D20"/>
              </a:solidFill>
              <a:latin typeface="Noto Serif"/>
            </a:endParaRPr>
          </a:p>
          <a:p>
            <a:pPr algn="just">
              <a:lnSpc>
                <a:spcPts val="4868"/>
              </a:lnSpc>
              <a:spcBef>
                <a:spcPct val="0"/>
              </a:spcBef>
            </a:pPr>
            <a:endParaRPr lang="en-US" sz="3289">
              <a:solidFill>
                <a:srgbClr val="1C1D20"/>
              </a:solidFill>
              <a:latin typeface="Noto Serif"/>
            </a:endParaRPr>
          </a:p>
        </p:txBody>
      </p:sp>
      <p:sp>
        <p:nvSpPr>
          <p:cNvPr id="4" name="Freeform 4"/>
          <p:cNvSpPr/>
          <p:nvPr/>
        </p:nvSpPr>
        <p:spPr>
          <a:xfrm>
            <a:off x="4297267" y="1119041"/>
            <a:ext cx="8733956" cy="1789804"/>
          </a:xfrm>
          <a:custGeom>
            <a:avLst/>
            <a:gdLst/>
            <a:ahLst/>
            <a:cxnLst/>
            <a:rect l="l" t="t" r="r" b="b"/>
            <a:pathLst>
              <a:path w="8733956" h="1789804">
                <a:moveTo>
                  <a:pt x="0" y="0"/>
                </a:moveTo>
                <a:lnTo>
                  <a:pt x="8733955" y="0"/>
                </a:lnTo>
                <a:lnTo>
                  <a:pt x="8733955" y="1789804"/>
                </a:lnTo>
                <a:lnTo>
                  <a:pt x="0" y="1789804"/>
                </a:lnTo>
                <a:lnTo>
                  <a:pt x="0" y="0"/>
                </a:lnTo>
                <a:close/>
              </a:path>
            </a:pathLst>
          </a:custGeom>
          <a:blipFill>
            <a:blip r:embed="rId3"/>
            <a:stretch>
              <a:fillRect t="-5943"/>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Freeform 3"/>
          <p:cNvSpPr/>
          <p:nvPr/>
        </p:nvSpPr>
        <p:spPr>
          <a:xfrm>
            <a:off x="1245516" y="2978620"/>
            <a:ext cx="15054273" cy="5656487"/>
          </a:xfrm>
          <a:custGeom>
            <a:avLst/>
            <a:gdLst/>
            <a:ahLst/>
            <a:cxnLst/>
            <a:rect l="l" t="t" r="r" b="b"/>
            <a:pathLst>
              <a:path w="15054273" h="5656487">
                <a:moveTo>
                  <a:pt x="0" y="0"/>
                </a:moveTo>
                <a:lnTo>
                  <a:pt x="15054273" y="0"/>
                </a:lnTo>
                <a:lnTo>
                  <a:pt x="15054273" y="5656487"/>
                </a:lnTo>
                <a:lnTo>
                  <a:pt x="0" y="5656487"/>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028700" y="0"/>
            <a:ext cx="15271089" cy="3781309"/>
          </a:xfrm>
          <a:prstGeom prst="rect">
            <a:avLst/>
          </a:prstGeom>
        </p:spPr>
        <p:txBody>
          <a:bodyPr lIns="0" tIns="0" rIns="0" bIns="0" rtlCol="0" anchor="t">
            <a:spAutoFit/>
          </a:bodyPr>
          <a:lstStyle/>
          <a:p>
            <a:pPr>
              <a:lnSpc>
                <a:spcPts val="10740"/>
              </a:lnSpc>
            </a:pPr>
            <a:r>
              <a:rPr lang="en-US" sz="8950">
                <a:solidFill>
                  <a:srgbClr val="1C1D20"/>
                </a:solidFill>
                <a:latin typeface="Noto Serif Bold"/>
              </a:rPr>
              <a:t>Phương pháp giải quyết overfitting. </a:t>
            </a:r>
          </a:p>
          <a:p>
            <a:pPr>
              <a:lnSpc>
                <a:spcPts val="8336"/>
              </a:lnSpc>
            </a:pPr>
            <a:endParaRPr lang="en-US" sz="8950">
              <a:solidFill>
                <a:srgbClr val="1C1D20"/>
              </a:solidFill>
              <a:latin typeface="Noto Serif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232" y="384644"/>
            <a:ext cx="2372204" cy="1310643"/>
          </a:xfrm>
          <a:custGeom>
            <a:avLst/>
            <a:gdLst/>
            <a:ahLst/>
            <a:cxnLst/>
            <a:rect l="l" t="t" r="r" b="b"/>
            <a:pathLst>
              <a:path w="2372204" h="1310643">
                <a:moveTo>
                  <a:pt x="0" y="0"/>
                </a:moveTo>
                <a:lnTo>
                  <a:pt x="2372205" y="0"/>
                </a:lnTo>
                <a:lnTo>
                  <a:pt x="2372205" y="1310643"/>
                </a:lnTo>
                <a:lnTo>
                  <a:pt x="0" y="1310643"/>
                </a:lnTo>
                <a:lnTo>
                  <a:pt x="0" y="0"/>
                </a:lnTo>
                <a:close/>
              </a:path>
            </a:pathLst>
          </a:custGeom>
          <a:blipFill>
            <a:blip r:embed="rId2"/>
            <a:stretch>
              <a:fillRect/>
            </a:stretch>
          </a:blipFill>
        </p:spPr>
        <p:txBody>
          <a:bodyPr/>
          <a:lstStyle/>
          <a:p>
            <a:endParaRPr lang="en-VN"/>
          </a:p>
        </p:txBody>
      </p:sp>
      <p:sp>
        <p:nvSpPr>
          <p:cNvPr id="3" name="Freeform 3"/>
          <p:cNvSpPr/>
          <p:nvPr/>
        </p:nvSpPr>
        <p:spPr>
          <a:xfrm>
            <a:off x="5536002" y="1695287"/>
            <a:ext cx="10571901" cy="7650174"/>
          </a:xfrm>
          <a:custGeom>
            <a:avLst/>
            <a:gdLst/>
            <a:ahLst/>
            <a:cxnLst/>
            <a:rect l="l" t="t" r="r" b="b"/>
            <a:pathLst>
              <a:path w="10571901" h="7650174">
                <a:moveTo>
                  <a:pt x="0" y="0"/>
                </a:moveTo>
                <a:lnTo>
                  <a:pt x="10571901" y="0"/>
                </a:lnTo>
                <a:lnTo>
                  <a:pt x="10571901" y="7650174"/>
                </a:lnTo>
                <a:lnTo>
                  <a:pt x="0" y="7650174"/>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028700" y="1039966"/>
            <a:ext cx="3819815" cy="2821285"/>
          </a:xfrm>
          <a:prstGeom prst="rect">
            <a:avLst/>
          </a:prstGeom>
        </p:spPr>
        <p:txBody>
          <a:bodyPr lIns="0" tIns="0" rIns="0" bIns="0" rtlCol="0" anchor="t">
            <a:spAutoFit/>
          </a:bodyPr>
          <a:lstStyle/>
          <a:p>
            <a:pPr>
              <a:lnSpc>
                <a:spcPts val="11004"/>
              </a:lnSpc>
            </a:pPr>
            <a:r>
              <a:rPr lang="en-US" sz="9170" dirty="0" err="1">
                <a:solidFill>
                  <a:srgbClr val="1C1D20"/>
                </a:solidFill>
                <a:latin typeface="Noto Serif Bold"/>
              </a:rPr>
              <a:t>Bài</a:t>
            </a:r>
            <a:r>
              <a:rPr lang="en-US" sz="9170" dirty="0">
                <a:solidFill>
                  <a:srgbClr val="1C1D20"/>
                </a:solidFill>
                <a:latin typeface="Noto Serif Bold"/>
              </a:rPr>
              <a:t> </a:t>
            </a:r>
            <a:r>
              <a:rPr lang="en-US" sz="9170" dirty="0" err="1">
                <a:solidFill>
                  <a:srgbClr val="1C1D20"/>
                </a:solidFill>
                <a:latin typeface="Noto Serif Bold"/>
              </a:rPr>
              <a:t>toán</a:t>
            </a:r>
            <a:endParaRPr lang="en-US" sz="9170" dirty="0">
              <a:solidFill>
                <a:srgbClr val="1C1D20"/>
              </a:solidFill>
              <a:latin typeface="Noto Serif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Freeform 3"/>
          <p:cNvSpPr/>
          <p:nvPr/>
        </p:nvSpPr>
        <p:spPr>
          <a:xfrm>
            <a:off x="1028700" y="4529219"/>
            <a:ext cx="7457722" cy="2012148"/>
          </a:xfrm>
          <a:custGeom>
            <a:avLst/>
            <a:gdLst/>
            <a:ahLst/>
            <a:cxnLst/>
            <a:rect l="l" t="t" r="r" b="b"/>
            <a:pathLst>
              <a:path w="7457722" h="2012148">
                <a:moveTo>
                  <a:pt x="0" y="0"/>
                </a:moveTo>
                <a:lnTo>
                  <a:pt x="7457722" y="0"/>
                </a:lnTo>
                <a:lnTo>
                  <a:pt x="7457722" y="2012147"/>
                </a:lnTo>
                <a:lnTo>
                  <a:pt x="0" y="2012147"/>
                </a:lnTo>
                <a:lnTo>
                  <a:pt x="0" y="0"/>
                </a:lnTo>
                <a:close/>
              </a:path>
            </a:pathLst>
          </a:custGeom>
          <a:blipFill>
            <a:blip r:embed="rId3"/>
            <a:stretch>
              <a:fillRect/>
            </a:stretch>
          </a:blipFill>
        </p:spPr>
        <p:txBody>
          <a:bodyPr/>
          <a:lstStyle/>
          <a:p>
            <a:endParaRPr lang="en-VN"/>
          </a:p>
        </p:txBody>
      </p:sp>
      <p:sp>
        <p:nvSpPr>
          <p:cNvPr id="4" name="TextBox 4"/>
          <p:cNvSpPr txBox="1"/>
          <p:nvPr/>
        </p:nvSpPr>
        <p:spPr>
          <a:xfrm>
            <a:off x="1028700" y="0"/>
            <a:ext cx="15271089" cy="3781309"/>
          </a:xfrm>
          <a:prstGeom prst="rect">
            <a:avLst/>
          </a:prstGeom>
        </p:spPr>
        <p:txBody>
          <a:bodyPr lIns="0" tIns="0" rIns="0" bIns="0" rtlCol="0" anchor="t">
            <a:spAutoFit/>
          </a:bodyPr>
          <a:lstStyle/>
          <a:p>
            <a:pPr>
              <a:lnSpc>
                <a:spcPts val="10740"/>
              </a:lnSpc>
            </a:pPr>
            <a:r>
              <a:rPr lang="en-US" sz="8950">
                <a:solidFill>
                  <a:srgbClr val="1C1D20"/>
                </a:solidFill>
                <a:latin typeface="Noto Serif Bold"/>
              </a:rPr>
              <a:t>Phương pháp giải quyết overfitting. </a:t>
            </a:r>
          </a:p>
          <a:p>
            <a:pPr>
              <a:lnSpc>
                <a:spcPts val="8336"/>
              </a:lnSpc>
            </a:pPr>
            <a:endParaRPr lang="en-US" sz="8950">
              <a:solidFill>
                <a:srgbClr val="1C1D20"/>
              </a:solidFill>
              <a:latin typeface="Noto Serif Bold"/>
            </a:endParaRPr>
          </a:p>
        </p:txBody>
      </p:sp>
      <p:sp>
        <p:nvSpPr>
          <p:cNvPr id="5" name="TextBox 5"/>
          <p:cNvSpPr txBox="1"/>
          <p:nvPr/>
        </p:nvSpPr>
        <p:spPr>
          <a:xfrm>
            <a:off x="1028700" y="3163323"/>
            <a:ext cx="3569395" cy="617987"/>
          </a:xfrm>
          <a:prstGeom prst="rect">
            <a:avLst/>
          </a:prstGeom>
        </p:spPr>
        <p:txBody>
          <a:bodyPr lIns="0" tIns="0" rIns="0" bIns="0" rtlCol="0" anchor="t">
            <a:spAutoFit/>
          </a:bodyPr>
          <a:lstStyle/>
          <a:p>
            <a:pPr algn="ctr">
              <a:lnSpc>
                <a:spcPts val="5198"/>
              </a:lnSpc>
              <a:spcBef>
                <a:spcPct val="0"/>
              </a:spcBef>
            </a:pPr>
            <a:r>
              <a:rPr lang="en-US" sz="3512">
                <a:solidFill>
                  <a:srgbClr val="1C1D20"/>
                </a:solidFill>
                <a:latin typeface="Noto Serif"/>
              </a:rPr>
              <a:t>Hàm lỗi có dạng:</a:t>
            </a:r>
          </a:p>
        </p:txBody>
      </p:sp>
      <p:sp>
        <p:nvSpPr>
          <p:cNvPr id="6" name="TextBox 6"/>
          <p:cNvSpPr txBox="1"/>
          <p:nvPr/>
        </p:nvSpPr>
        <p:spPr>
          <a:xfrm>
            <a:off x="892962" y="6882681"/>
            <a:ext cx="16502064" cy="1834781"/>
          </a:xfrm>
          <a:prstGeom prst="rect">
            <a:avLst/>
          </a:prstGeom>
        </p:spPr>
        <p:txBody>
          <a:bodyPr lIns="0" tIns="0" rIns="0" bIns="0" rtlCol="0" anchor="t">
            <a:spAutoFit/>
          </a:bodyPr>
          <a:lstStyle/>
          <a:p>
            <a:pPr algn="just">
              <a:lnSpc>
                <a:spcPts val="4904"/>
              </a:lnSpc>
            </a:pPr>
            <a:r>
              <a:rPr lang="en-US" sz="3313">
                <a:solidFill>
                  <a:srgbClr val="1C1D20"/>
                </a:solidFill>
                <a:latin typeface="Noto Serif"/>
              </a:rPr>
              <a:t>p thường được chọn là 2 (L2 Norm) và 1 (L1 Norm hay còn được gọi là Lasso trong </a:t>
            </a:r>
          </a:p>
          <a:p>
            <a:pPr algn="just">
              <a:lnSpc>
                <a:spcPts val="4904"/>
              </a:lnSpc>
            </a:pPr>
            <a:r>
              <a:rPr lang="en-US" sz="3313">
                <a:solidFill>
                  <a:srgbClr val="1C1D20"/>
                </a:solidFill>
                <a:latin typeface="Noto Serif"/>
              </a:rPr>
              <a:t>thống kê). </a:t>
            </a:r>
          </a:p>
          <a:p>
            <a:pPr algn="just">
              <a:lnSpc>
                <a:spcPts val="4904"/>
              </a:lnSpc>
              <a:spcBef>
                <a:spcPct val="0"/>
              </a:spcBef>
            </a:pPr>
            <a:endParaRPr lang="en-US" sz="3313">
              <a:solidFill>
                <a:srgbClr val="1C1D20"/>
              </a:solidFill>
              <a:latin typeface="Noto Serif"/>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512481" y="463719"/>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2"/>
            <a:stretch>
              <a:fillRect/>
            </a:stretch>
          </a:blipFill>
        </p:spPr>
        <p:txBody>
          <a:bodyPr/>
          <a:lstStyle/>
          <a:p>
            <a:endParaRPr lang="en-VN"/>
          </a:p>
        </p:txBody>
      </p:sp>
      <p:sp>
        <p:nvSpPr>
          <p:cNvPr id="3" name="Freeform 3"/>
          <p:cNvSpPr/>
          <p:nvPr/>
        </p:nvSpPr>
        <p:spPr>
          <a:xfrm>
            <a:off x="1028700" y="3535915"/>
            <a:ext cx="5567007" cy="1607585"/>
          </a:xfrm>
          <a:custGeom>
            <a:avLst/>
            <a:gdLst/>
            <a:ahLst/>
            <a:cxnLst/>
            <a:rect l="l" t="t" r="r" b="b"/>
            <a:pathLst>
              <a:path w="5567007" h="1607585">
                <a:moveTo>
                  <a:pt x="0" y="0"/>
                </a:moveTo>
                <a:lnTo>
                  <a:pt x="5567007" y="0"/>
                </a:lnTo>
                <a:lnTo>
                  <a:pt x="5567007" y="1607585"/>
                </a:lnTo>
                <a:lnTo>
                  <a:pt x="0" y="1607585"/>
                </a:lnTo>
                <a:lnTo>
                  <a:pt x="0" y="0"/>
                </a:lnTo>
                <a:close/>
              </a:path>
            </a:pathLst>
          </a:custGeom>
          <a:blipFill>
            <a:blip r:embed="rId3"/>
            <a:stretch>
              <a:fillRect/>
            </a:stretch>
          </a:blipFill>
        </p:spPr>
        <p:txBody>
          <a:bodyPr/>
          <a:lstStyle/>
          <a:p>
            <a:endParaRPr lang="en-VN"/>
          </a:p>
        </p:txBody>
      </p:sp>
      <p:sp>
        <p:nvSpPr>
          <p:cNvPr id="4" name="Freeform 4"/>
          <p:cNvSpPr/>
          <p:nvPr/>
        </p:nvSpPr>
        <p:spPr>
          <a:xfrm>
            <a:off x="1249629" y="6070949"/>
            <a:ext cx="5346077" cy="1555460"/>
          </a:xfrm>
          <a:custGeom>
            <a:avLst/>
            <a:gdLst/>
            <a:ahLst/>
            <a:cxnLst/>
            <a:rect l="l" t="t" r="r" b="b"/>
            <a:pathLst>
              <a:path w="5346077" h="1555460">
                <a:moveTo>
                  <a:pt x="0" y="0"/>
                </a:moveTo>
                <a:lnTo>
                  <a:pt x="5346078" y="0"/>
                </a:lnTo>
                <a:lnTo>
                  <a:pt x="5346078" y="1555460"/>
                </a:lnTo>
                <a:lnTo>
                  <a:pt x="0" y="1555460"/>
                </a:lnTo>
                <a:lnTo>
                  <a:pt x="0" y="0"/>
                </a:lnTo>
                <a:close/>
              </a:path>
            </a:pathLst>
          </a:custGeom>
          <a:blipFill>
            <a:blip r:embed="rId4"/>
            <a:stretch>
              <a:fillRect/>
            </a:stretch>
          </a:blipFill>
        </p:spPr>
        <p:txBody>
          <a:bodyPr/>
          <a:lstStyle/>
          <a:p>
            <a:endParaRPr lang="en-VN"/>
          </a:p>
        </p:txBody>
      </p:sp>
      <p:sp>
        <p:nvSpPr>
          <p:cNvPr id="5" name="TextBox 5"/>
          <p:cNvSpPr txBox="1"/>
          <p:nvPr/>
        </p:nvSpPr>
        <p:spPr>
          <a:xfrm>
            <a:off x="1028700" y="0"/>
            <a:ext cx="15271089" cy="3781309"/>
          </a:xfrm>
          <a:prstGeom prst="rect">
            <a:avLst/>
          </a:prstGeom>
        </p:spPr>
        <p:txBody>
          <a:bodyPr lIns="0" tIns="0" rIns="0" bIns="0" rtlCol="0" anchor="t">
            <a:spAutoFit/>
          </a:bodyPr>
          <a:lstStyle/>
          <a:p>
            <a:pPr>
              <a:lnSpc>
                <a:spcPts val="10740"/>
              </a:lnSpc>
            </a:pPr>
            <a:r>
              <a:rPr lang="en-US" sz="8950">
                <a:solidFill>
                  <a:srgbClr val="1C1D20"/>
                </a:solidFill>
                <a:latin typeface="Noto Serif Bold"/>
              </a:rPr>
              <a:t>Phương pháp giải quyết overfitting. </a:t>
            </a:r>
          </a:p>
          <a:p>
            <a:pPr>
              <a:lnSpc>
                <a:spcPts val="8336"/>
              </a:lnSpc>
            </a:pPr>
            <a:endParaRPr lang="en-US" sz="8950">
              <a:solidFill>
                <a:srgbClr val="1C1D20"/>
              </a:solidFill>
              <a:latin typeface="Noto Serif Bold"/>
            </a:endParaRPr>
          </a:p>
        </p:txBody>
      </p:sp>
      <p:sp>
        <p:nvSpPr>
          <p:cNvPr id="6" name="TextBox 6"/>
          <p:cNvSpPr txBox="1"/>
          <p:nvPr/>
        </p:nvSpPr>
        <p:spPr>
          <a:xfrm>
            <a:off x="1028700" y="2763019"/>
            <a:ext cx="5083721" cy="617987"/>
          </a:xfrm>
          <a:prstGeom prst="rect">
            <a:avLst/>
          </a:prstGeom>
        </p:spPr>
        <p:txBody>
          <a:bodyPr lIns="0" tIns="0" rIns="0" bIns="0" rtlCol="0" anchor="t">
            <a:spAutoFit/>
          </a:bodyPr>
          <a:lstStyle/>
          <a:p>
            <a:pPr algn="ctr">
              <a:lnSpc>
                <a:spcPts val="5198"/>
              </a:lnSpc>
              <a:spcBef>
                <a:spcPct val="0"/>
              </a:spcBef>
            </a:pPr>
            <a:r>
              <a:rPr lang="en-US" sz="3512">
                <a:solidFill>
                  <a:srgbClr val="1C1D20"/>
                </a:solidFill>
                <a:latin typeface="Noto Serif"/>
              </a:rPr>
              <a:t>Với L2, hàm lỗi có dạng:</a:t>
            </a:r>
          </a:p>
        </p:txBody>
      </p:sp>
      <p:sp>
        <p:nvSpPr>
          <p:cNvPr id="7" name="TextBox 7"/>
          <p:cNvSpPr txBox="1"/>
          <p:nvPr/>
        </p:nvSpPr>
        <p:spPr>
          <a:xfrm>
            <a:off x="787057" y="5210175"/>
            <a:ext cx="5567007" cy="617987"/>
          </a:xfrm>
          <a:prstGeom prst="rect">
            <a:avLst/>
          </a:prstGeom>
        </p:spPr>
        <p:txBody>
          <a:bodyPr lIns="0" tIns="0" rIns="0" bIns="0" rtlCol="0" anchor="t">
            <a:spAutoFit/>
          </a:bodyPr>
          <a:lstStyle/>
          <a:p>
            <a:pPr algn="ctr">
              <a:lnSpc>
                <a:spcPts val="5198"/>
              </a:lnSpc>
              <a:spcBef>
                <a:spcPct val="0"/>
              </a:spcBef>
            </a:pPr>
            <a:r>
              <a:rPr lang="en-US" sz="3512">
                <a:solidFill>
                  <a:srgbClr val="1C1D20"/>
                </a:solidFill>
                <a:latin typeface="Noto Serif"/>
              </a:rPr>
              <a:t>Với L1, hàm lỗi có dạng:</a:t>
            </a:r>
          </a:p>
        </p:txBody>
      </p:sp>
      <p:sp>
        <p:nvSpPr>
          <p:cNvPr id="8" name="TextBox 8"/>
          <p:cNvSpPr txBox="1"/>
          <p:nvPr/>
        </p:nvSpPr>
        <p:spPr>
          <a:xfrm>
            <a:off x="8572822" y="3660455"/>
            <a:ext cx="8413117" cy="3707997"/>
          </a:xfrm>
          <a:prstGeom prst="rect">
            <a:avLst/>
          </a:prstGeom>
        </p:spPr>
        <p:txBody>
          <a:bodyPr lIns="0" tIns="0" rIns="0" bIns="0" rtlCol="0" anchor="t">
            <a:spAutoFit/>
          </a:bodyPr>
          <a:lstStyle/>
          <a:p>
            <a:pPr algn="just">
              <a:lnSpc>
                <a:spcPts val="4240"/>
              </a:lnSpc>
            </a:pPr>
            <a:r>
              <a:rPr lang="en-US" sz="2865">
                <a:solidFill>
                  <a:srgbClr val="1C1D20"/>
                </a:solidFill>
                <a:latin typeface="Noto Serif"/>
              </a:rPr>
              <a:t>- Phương pháp chính quy hoá này còn có tên là cắt trọng số (weight decay) vì nó làm cho các trọng số (tham số θ) bị tiêu biến dần về 0 trong khi học. Còn trong thống kê, phương pháp này có tên là co tham số (parameter shrinkage) vì nó làm có lại các giá trị tham số dần về 0. </a:t>
            </a:r>
          </a:p>
          <a:p>
            <a:pPr algn="just">
              <a:lnSpc>
                <a:spcPts val="4240"/>
              </a:lnSpc>
              <a:spcBef>
                <a:spcPct val="0"/>
              </a:spcBef>
            </a:pPr>
            <a:endParaRPr lang="en-US" sz="2865">
              <a:solidFill>
                <a:srgbClr val="1C1D20"/>
              </a:solidFill>
              <a:latin typeface="Noto Serif"/>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VN"/>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txBody>
          <a:bodyPr/>
          <a:lstStyle/>
          <a:p>
            <a:endParaRPr lang="en-VN"/>
          </a:p>
        </p:txBody>
      </p:sp>
      <p:sp>
        <p:nvSpPr>
          <p:cNvPr id="4" name="Freeform 4"/>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VN"/>
          </a:p>
        </p:txBody>
      </p:sp>
      <p:sp>
        <p:nvSpPr>
          <p:cNvPr id="5" name="TextBox 5"/>
          <p:cNvSpPr txBox="1"/>
          <p:nvPr/>
        </p:nvSpPr>
        <p:spPr>
          <a:xfrm>
            <a:off x="1028700" y="2687308"/>
            <a:ext cx="7612811" cy="3333750"/>
          </a:xfrm>
          <a:prstGeom prst="rect">
            <a:avLst/>
          </a:prstGeom>
        </p:spPr>
        <p:txBody>
          <a:bodyPr lIns="0" tIns="0" rIns="0" bIns="0" rtlCol="0" anchor="t">
            <a:spAutoFit/>
          </a:bodyPr>
          <a:lstStyle/>
          <a:p>
            <a:pPr marL="0" lvl="0" indent="0" algn="ctr">
              <a:lnSpc>
                <a:spcPts val="13200"/>
              </a:lnSpc>
              <a:spcBef>
                <a:spcPct val="0"/>
              </a:spcBef>
            </a:pPr>
            <a:r>
              <a:rPr lang="en-US" sz="11000">
                <a:solidFill>
                  <a:srgbClr val="1C1D20"/>
                </a:solidFill>
                <a:latin typeface="Noto Serif Bold"/>
              </a:rPr>
              <a:t>THANK YOU</a:t>
            </a:r>
          </a:p>
        </p:txBody>
      </p:sp>
      <p:sp>
        <p:nvSpPr>
          <p:cNvPr id="6" name="Freeform 6"/>
          <p:cNvSpPr/>
          <p:nvPr/>
        </p:nvSpPr>
        <p:spPr>
          <a:xfrm>
            <a:off x="15508195" y="647750"/>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7"/>
            <a:stretch>
              <a:fillRect/>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232" y="384644"/>
            <a:ext cx="2372204" cy="1310643"/>
          </a:xfrm>
          <a:custGeom>
            <a:avLst/>
            <a:gdLst/>
            <a:ahLst/>
            <a:cxnLst/>
            <a:rect l="l" t="t" r="r" b="b"/>
            <a:pathLst>
              <a:path w="2372204" h="1310643">
                <a:moveTo>
                  <a:pt x="0" y="0"/>
                </a:moveTo>
                <a:lnTo>
                  <a:pt x="2372205" y="0"/>
                </a:lnTo>
                <a:lnTo>
                  <a:pt x="2372205" y="1310643"/>
                </a:lnTo>
                <a:lnTo>
                  <a:pt x="0" y="1310643"/>
                </a:lnTo>
                <a:lnTo>
                  <a:pt x="0" y="0"/>
                </a:lnTo>
                <a:close/>
              </a:path>
            </a:pathLst>
          </a:custGeom>
          <a:blipFill>
            <a:blip r:embed="rId2"/>
            <a:stretch>
              <a:fillRect/>
            </a:stretch>
          </a:blipFill>
        </p:spPr>
        <p:txBody>
          <a:bodyPr/>
          <a:lstStyle/>
          <a:p>
            <a:endParaRPr lang="en-VN"/>
          </a:p>
        </p:txBody>
      </p:sp>
      <p:sp>
        <p:nvSpPr>
          <p:cNvPr id="3" name="AutoShape 3"/>
          <p:cNvSpPr/>
          <p:nvPr/>
        </p:nvSpPr>
        <p:spPr>
          <a:xfrm flipV="1">
            <a:off x="6240245" y="4029302"/>
            <a:ext cx="11742569" cy="15750"/>
          </a:xfrm>
          <a:prstGeom prst="line">
            <a:avLst/>
          </a:prstGeom>
          <a:ln w="28575" cap="flat">
            <a:solidFill>
              <a:srgbClr val="000000"/>
            </a:solidFill>
            <a:prstDash val="solid"/>
            <a:headEnd type="none" w="sm" len="sm"/>
            <a:tailEnd type="none" w="sm" len="sm"/>
          </a:ln>
        </p:spPr>
        <p:txBody>
          <a:bodyPr/>
          <a:lstStyle/>
          <a:p>
            <a:endParaRPr lang="en-VN"/>
          </a:p>
        </p:txBody>
      </p:sp>
      <p:sp>
        <p:nvSpPr>
          <p:cNvPr id="4" name="AutoShape 4"/>
          <p:cNvSpPr/>
          <p:nvPr/>
        </p:nvSpPr>
        <p:spPr>
          <a:xfrm>
            <a:off x="8802097" y="3514184"/>
            <a:ext cx="15750" cy="4565483"/>
          </a:xfrm>
          <a:prstGeom prst="line">
            <a:avLst/>
          </a:prstGeom>
          <a:ln w="28575" cap="flat">
            <a:solidFill>
              <a:srgbClr val="000000"/>
            </a:solidFill>
            <a:prstDash val="solid"/>
            <a:headEnd type="none" w="sm" len="sm"/>
            <a:tailEnd type="none" w="sm" len="sm"/>
          </a:ln>
        </p:spPr>
        <p:txBody>
          <a:bodyPr/>
          <a:lstStyle/>
          <a:p>
            <a:endParaRPr lang="en-VN"/>
          </a:p>
        </p:txBody>
      </p:sp>
      <p:sp>
        <p:nvSpPr>
          <p:cNvPr id="5" name="Freeform 5"/>
          <p:cNvSpPr/>
          <p:nvPr/>
        </p:nvSpPr>
        <p:spPr>
          <a:xfrm>
            <a:off x="291247" y="2872078"/>
            <a:ext cx="5491629" cy="5849695"/>
          </a:xfrm>
          <a:custGeom>
            <a:avLst/>
            <a:gdLst/>
            <a:ahLst/>
            <a:cxnLst/>
            <a:rect l="l" t="t" r="r" b="b"/>
            <a:pathLst>
              <a:path w="5491629" h="5849695">
                <a:moveTo>
                  <a:pt x="0" y="0"/>
                </a:moveTo>
                <a:lnTo>
                  <a:pt x="5491629" y="0"/>
                </a:lnTo>
                <a:lnTo>
                  <a:pt x="5491629" y="5849696"/>
                </a:lnTo>
                <a:lnTo>
                  <a:pt x="0" y="5849696"/>
                </a:lnTo>
                <a:lnTo>
                  <a:pt x="0" y="0"/>
                </a:lnTo>
                <a:close/>
              </a:path>
            </a:pathLst>
          </a:custGeom>
          <a:blipFill>
            <a:blip r:embed="rId3"/>
            <a:stretch>
              <a:fillRect r="-82215"/>
            </a:stretch>
          </a:blipFill>
        </p:spPr>
        <p:txBody>
          <a:bodyPr/>
          <a:lstStyle/>
          <a:p>
            <a:endParaRPr lang="en-VN"/>
          </a:p>
        </p:txBody>
      </p:sp>
      <p:sp>
        <p:nvSpPr>
          <p:cNvPr id="6" name="TextBox 6"/>
          <p:cNvSpPr txBox="1"/>
          <p:nvPr/>
        </p:nvSpPr>
        <p:spPr>
          <a:xfrm>
            <a:off x="1327283" y="487010"/>
            <a:ext cx="623521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Đánh giá</a:t>
            </a:r>
          </a:p>
        </p:txBody>
      </p:sp>
      <p:sp>
        <p:nvSpPr>
          <p:cNvPr id="7" name="TextBox 7"/>
          <p:cNvSpPr txBox="1"/>
          <p:nvPr/>
        </p:nvSpPr>
        <p:spPr>
          <a:xfrm>
            <a:off x="6385650" y="3466559"/>
            <a:ext cx="1701156" cy="491147"/>
          </a:xfrm>
          <a:prstGeom prst="rect">
            <a:avLst/>
          </a:prstGeom>
        </p:spPr>
        <p:txBody>
          <a:bodyPr lIns="0" tIns="0" rIns="0" bIns="0" rtlCol="0" anchor="t">
            <a:spAutoFit/>
          </a:bodyPr>
          <a:lstStyle/>
          <a:p>
            <a:pPr algn="ctr">
              <a:lnSpc>
                <a:spcPts val="4098"/>
              </a:lnSpc>
            </a:pPr>
            <a:r>
              <a:rPr lang="en-US" sz="2927">
                <a:solidFill>
                  <a:srgbClr val="1C1D20"/>
                </a:solidFill>
                <a:latin typeface="Noto Serif"/>
              </a:rPr>
              <a:t>Tiêu chí</a:t>
            </a:r>
          </a:p>
        </p:txBody>
      </p:sp>
      <p:sp>
        <p:nvSpPr>
          <p:cNvPr id="8" name="TextBox 8"/>
          <p:cNvSpPr txBox="1"/>
          <p:nvPr/>
        </p:nvSpPr>
        <p:spPr>
          <a:xfrm>
            <a:off x="6208723" y="4265185"/>
            <a:ext cx="2200416" cy="491147"/>
          </a:xfrm>
          <a:prstGeom prst="rect">
            <a:avLst/>
          </a:prstGeom>
        </p:spPr>
        <p:txBody>
          <a:bodyPr lIns="0" tIns="0" rIns="0" bIns="0" rtlCol="0" anchor="t">
            <a:spAutoFit/>
          </a:bodyPr>
          <a:lstStyle/>
          <a:p>
            <a:pPr algn="ctr">
              <a:lnSpc>
                <a:spcPts val="4098"/>
              </a:lnSpc>
            </a:pPr>
            <a:r>
              <a:rPr lang="en-US" sz="2927">
                <a:solidFill>
                  <a:srgbClr val="1C1D20"/>
                </a:solidFill>
                <a:latin typeface="Noto Serif"/>
              </a:rPr>
              <a:t>Accuracy</a:t>
            </a:r>
          </a:p>
        </p:txBody>
      </p:sp>
      <p:sp>
        <p:nvSpPr>
          <p:cNvPr id="9" name="TextBox 9"/>
          <p:cNvSpPr txBox="1"/>
          <p:nvPr/>
        </p:nvSpPr>
        <p:spPr>
          <a:xfrm>
            <a:off x="9836961" y="4265185"/>
            <a:ext cx="6265818" cy="491147"/>
          </a:xfrm>
          <a:prstGeom prst="rect">
            <a:avLst/>
          </a:prstGeom>
        </p:spPr>
        <p:txBody>
          <a:bodyPr lIns="0" tIns="0" rIns="0" bIns="0" rtlCol="0" anchor="t">
            <a:spAutoFit/>
          </a:bodyPr>
          <a:lstStyle/>
          <a:p>
            <a:pPr>
              <a:lnSpc>
                <a:spcPts val="4098"/>
              </a:lnSpc>
            </a:pPr>
            <a:r>
              <a:rPr lang="en-US" sz="2927">
                <a:solidFill>
                  <a:srgbClr val="1C1D20"/>
                </a:solidFill>
                <a:latin typeface="Noto Serif"/>
              </a:rPr>
              <a:t>Tỉ lệ các mẫu đúng trên tập mẫu</a:t>
            </a:r>
          </a:p>
        </p:txBody>
      </p:sp>
      <p:sp>
        <p:nvSpPr>
          <p:cNvPr id="10" name="TextBox 10"/>
          <p:cNvSpPr txBox="1"/>
          <p:nvPr/>
        </p:nvSpPr>
        <p:spPr>
          <a:xfrm>
            <a:off x="6208723" y="4895204"/>
            <a:ext cx="2200416" cy="491147"/>
          </a:xfrm>
          <a:prstGeom prst="rect">
            <a:avLst/>
          </a:prstGeom>
        </p:spPr>
        <p:txBody>
          <a:bodyPr lIns="0" tIns="0" rIns="0" bIns="0" rtlCol="0" anchor="t">
            <a:spAutoFit/>
          </a:bodyPr>
          <a:lstStyle/>
          <a:p>
            <a:pPr algn="ctr">
              <a:lnSpc>
                <a:spcPts val="4098"/>
              </a:lnSpc>
            </a:pPr>
            <a:r>
              <a:rPr lang="en-US" sz="2927">
                <a:solidFill>
                  <a:srgbClr val="1C1D20"/>
                </a:solidFill>
                <a:latin typeface="Noto Serif"/>
              </a:rPr>
              <a:t>Error rate</a:t>
            </a:r>
          </a:p>
        </p:txBody>
      </p:sp>
      <p:sp>
        <p:nvSpPr>
          <p:cNvPr id="11" name="TextBox 11"/>
          <p:cNvSpPr txBox="1"/>
          <p:nvPr/>
        </p:nvSpPr>
        <p:spPr>
          <a:xfrm>
            <a:off x="9836961" y="4895204"/>
            <a:ext cx="6265818" cy="491147"/>
          </a:xfrm>
          <a:prstGeom prst="rect">
            <a:avLst/>
          </a:prstGeom>
        </p:spPr>
        <p:txBody>
          <a:bodyPr lIns="0" tIns="0" rIns="0" bIns="0" rtlCol="0" anchor="t">
            <a:spAutoFit/>
          </a:bodyPr>
          <a:lstStyle/>
          <a:p>
            <a:pPr>
              <a:lnSpc>
                <a:spcPts val="4098"/>
              </a:lnSpc>
            </a:pPr>
            <a:r>
              <a:rPr lang="en-US" sz="2927">
                <a:solidFill>
                  <a:srgbClr val="1C1D20"/>
                </a:solidFill>
                <a:latin typeface="Noto Serif"/>
              </a:rPr>
              <a:t>Tỉ lệ các mẫu sai trên tập mẫu</a:t>
            </a:r>
          </a:p>
        </p:txBody>
      </p:sp>
      <p:sp>
        <p:nvSpPr>
          <p:cNvPr id="12" name="TextBox 12"/>
          <p:cNvSpPr txBox="1"/>
          <p:nvPr/>
        </p:nvSpPr>
        <p:spPr>
          <a:xfrm>
            <a:off x="6240224" y="5745729"/>
            <a:ext cx="2200416" cy="491147"/>
          </a:xfrm>
          <a:prstGeom prst="rect">
            <a:avLst/>
          </a:prstGeom>
        </p:spPr>
        <p:txBody>
          <a:bodyPr lIns="0" tIns="0" rIns="0" bIns="0" rtlCol="0" anchor="t">
            <a:spAutoFit/>
          </a:bodyPr>
          <a:lstStyle/>
          <a:p>
            <a:pPr algn="ctr">
              <a:lnSpc>
                <a:spcPts val="4098"/>
              </a:lnSpc>
            </a:pPr>
            <a:r>
              <a:rPr lang="en-US" sz="2927">
                <a:solidFill>
                  <a:srgbClr val="1C1D20"/>
                </a:solidFill>
                <a:latin typeface="Noto Serif"/>
              </a:rPr>
              <a:t>Recall</a:t>
            </a:r>
          </a:p>
        </p:txBody>
      </p:sp>
      <p:sp>
        <p:nvSpPr>
          <p:cNvPr id="13" name="TextBox 13"/>
          <p:cNvSpPr txBox="1"/>
          <p:nvPr/>
        </p:nvSpPr>
        <p:spPr>
          <a:xfrm>
            <a:off x="9836961" y="5525223"/>
            <a:ext cx="8145832" cy="1009033"/>
          </a:xfrm>
          <a:prstGeom prst="rect">
            <a:avLst/>
          </a:prstGeom>
        </p:spPr>
        <p:txBody>
          <a:bodyPr lIns="0" tIns="0" rIns="0" bIns="0" rtlCol="0" anchor="t">
            <a:spAutoFit/>
          </a:bodyPr>
          <a:lstStyle/>
          <a:p>
            <a:pPr>
              <a:lnSpc>
                <a:spcPts val="4098"/>
              </a:lnSpc>
            </a:pPr>
            <a:r>
              <a:rPr lang="en-US" sz="2927">
                <a:solidFill>
                  <a:srgbClr val="1C1D20"/>
                </a:solidFill>
                <a:latin typeface="Noto Serif"/>
              </a:rPr>
              <a:t>Tỉ lệ số điểm true positive trong số những điểm thực sự là positive (TP + FN).</a:t>
            </a:r>
          </a:p>
        </p:txBody>
      </p:sp>
      <p:sp>
        <p:nvSpPr>
          <p:cNvPr id="14" name="TextBox 14"/>
          <p:cNvSpPr txBox="1"/>
          <p:nvPr/>
        </p:nvSpPr>
        <p:spPr>
          <a:xfrm>
            <a:off x="6136020" y="6651381"/>
            <a:ext cx="2200416" cy="491147"/>
          </a:xfrm>
          <a:prstGeom prst="rect">
            <a:avLst/>
          </a:prstGeom>
        </p:spPr>
        <p:txBody>
          <a:bodyPr lIns="0" tIns="0" rIns="0" bIns="0" rtlCol="0" anchor="t">
            <a:spAutoFit/>
          </a:bodyPr>
          <a:lstStyle/>
          <a:p>
            <a:pPr algn="ctr">
              <a:lnSpc>
                <a:spcPts val="4098"/>
              </a:lnSpc>
            </a:pPr>
            <a:r>
              <a:rPr lang="en-US" sz="2927">
                <a:solidFill>
                  <a:srgbClr val="1C1D20"/>
                </a:solidFill>
                <a:latin typeface="Noto Serif"/>
              </a:rPr>
              <a:t>Precision</a:t>
            </a:r>
          </a:p>
        </p:txBody>
      </p:sp>
      <p:sp>
        <p:nvSpPr>
          <p:cNvPr id="15" name="TextBox 15"/>
          <p:cNvSpPr txBox="1"/>
          <p:nvPr/>
        </p:nvSpPr>
        <p:spPr>
          <a:xfrm>
            <a:off x="9836961" y="6619880"/>
            <a:ext cx="8145832" cy="1009033"/>
          </a:xfrm>
          <a:prstGeom prst="rect">
            <a:avLst/>
          </a:prstGeom>
        </p:spPr>
        <p:txBody>
          <a:bodyPr lIns="0" tIns="0" rIns="0" bIns="0" rtlCol="0" anchor="t">
            <a:spAutoFit/>
          </a:bodyPr>
          <a:lstStyle/>
          <a:p>
            <a:pPr>
              <a:lnSpc>
                <a:spcPts val="4098"/>
              </a:lnSpc>
            </a:pPr>
            <a:r>
              <a:rPr lang="en-US" sz="2927">
                <a:solidFill>
                  <a:srgbClr val="1C1D20"/>
                </a:solidFill>
                <a:latin typeface="Noto Serif"/>
              </a:rPr>
              <a:t>Tỉ lệ số điểm true positive trong số những điểm được phân loại là positive (TP + FP).</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48931" y="2438672"/>
            <a:ext cx="8864977" cy="6544492"/>
          </a:xfrm>
          <a:custGeom>
            <a:avLst/>
            <a:gdLst/>
            <a:ahLst/>
            <a:cxnLst/>
            <a:rect l="l" t="t" r="r" b="b"/>
            <a:pathLst>
              <a:path w="8864977" h="6544492">
                <a:moveTo>
                  <a:pt x="0" y="0"/>
                </a:moveTo>
                <a:lnTo>
                  <a:pt x="8864976" y="0"/>
                </a:lnTo>
                <a:lnTo>
                  <a:pt x="8864976" y="6544492"/>
                </a:lnTo>
                <a:lnTo>
                  <a:pt x="0" y="6544492"/>
                </a:lnTo>
                <a:lnTo>
                  <a:pt x="0" y="0"/>
                </a:lnTo>
                <a:close/>
              </a:path>
            </a:pathLst>
          </a:custGeom>
          <a:blipFill>
            <a:blip r:embed="rId2"/>
            <a:stretch>
              <a:fillRect/>
            </a:stretch>
          </a:blipFill>
        </p:spPr>
        <p:txBody>
          <a:bodyPr/>
          <a:lstStyle/>
          <a:p>
            <a:endParaRPr lang="en-VN"/>
          </a:p>
        </p:txBody>
      </p:sp>
      <p:sp>
        <p:nvSpPr>
          <p:cNvPr id="3" name="TextBox 3"/>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kNN - k Nearest Neighbors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kNN - k Nearest Neighbors</a:t>
            </a:r>
          </a:p>
        </p:txBody>
      </p:sp>
      <p:sp>
        <p:nvSpPr>
          <p:cNvPr id="3" name="TextBox 3"/>
          <p:cNvSpPr txBox="1"/>
          <p:nvPr/>
        </p:nvSpPr>
        <p:spPr>
          <a:xfrm>
            <a:off x="3014259" y="3113468"/>
            <a:ext cx="12153628" cy="5219065"/>
          </a:xfrm>
          <a:prstGeom prst="rect">
            <a:avLst/>
          </a:prstGeom>
        </p:spPr>
        <p:txBody>
          <a:bodyPr lIns="0" tIns="0" rIns="0" bIns="0" rtlCol="0" anchor="t">
            <a:spAutoFit/>
          </a:bodyPr>
          <a:lstStyle/>
          <a:p>
            <a:pPr marL="755649" lvl="1" indent="-377824" algn="just">
              <a:lnSpc>
                <a:spcPts val="5179"/>
              </a:lnSpc>
              <a:buFont typeface="Arial"/>
              <a:buChar char="•"/>
            </a:pPr>
            <a:r>
              <a:rPr lang="en-US" sz="3499">
                <a:solidFill>
                  <a:srgbClr val="1C1D20"/>
                </a:solidFill>
                <a:latin typeface="Noto Serif"/>
              </a:rPr>
              <a:t>K-nearest neighbor là một trong những thuật toán thuộc supervised-learning.</a:t>
            </a:r>
          </a:p>
          <a:p>
            <a:pPr marL="755649" lvl="1" indent="-377824" algn="just">
              <a:lnSpc>
                <a:spcPts val="5179"/>
              </a:lnSpc>
              <a:buFont typeface="Arial"/>
              <a:buChar char="•"/>
            </a:pPr>
            <a:r>
              <a:rPr lang="en-US" sz="3499">
                <a:solidFill>
                  <a:srgbClr val="1C1D20"/>
                </a:solidFill>
                <a:latin typeface="Noto Serif"/>
              </a:rPr>
              <a:t>“lazy-learning”</a:t>
            </a:r>
          </a:p>
          <a:p>
            <a:pPr marL="755649" lvl="1" indent="-377824" algn="just">
              <a:lnSpc>
                <a:spcPts val="5179"/>
              </a:lnSpc>
              <a:buFont typeface="Arial"/>
              <a:buChar char="•"/>
            </a:pPr>
            <a:r>
              <a:rPr lang="en-US" sz="3499">
                <a:solidFill>
                  <a:srgbClr val="1C1D20"/>
                </a:solidFill>
                <a:latin typeface="Noto Serif"/>
              </a:rPr>
              <a:t>kNN lưu trữ toàn bộ tập dữ liệu và đưa ra dự đoán dựa trên </a:t>
            </a:r>
            <a:r>
              <a:rPr lang="en-US" sz="3499">
                <a:solidFill>
                  <a:srgbClr val="1C1D20"/>
                </a:solidFill>
                <a:latin typeface="Noto Serif Bold"/>
              </a:rPr>
              <a:t>đặc điểm tương đồng</a:t>
            </a:r>
            <a:r>
              <a:rPr lang="en-US" sz="3499">
                <a:solidFill>
                  <a:srgbClr val="1C1D20"/>
                </a:solidFill>
                <a:latin typeface="Noto Serif"/>
              </a:rPr>
              <a:t>.</a:t>
            </a:r>
          </a:p>
          <a:p>
            <a:pPr marL="755649" lvl="1" indent="-377824" algn="just">
              <a:lnSpc>
                <a:spcPts val="5179"/>
              </a:lnSpc>
              <a:buFont typeface="Arial"/>
              <a:buChar char="•"/>
            </a:pPr>
            <a:r>
              <a:rPr lang="en-US" sz="3499">
                <a:solidFill>
                  <a:srgbClr val="1C1D20"/>
                </a:solidFill>
                <a:latin typeface="Noto Serif"/>
              </a:rPr>
              <a:t>Nhãn của đối tượng dữ liệu mới có thể dự đoán từ các nhãn của k hàng xóm gần nó nhất. (đo lường bằng phương pháp tính khoảng cách)</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34474" y="3375058"/>
            <a:ext cx="4600368" cy="1552624"/>
          </a:xfrm>
          <a:custGeom>
            <a:avLst/>
            <a:gdLst/>
            <a:ahLst/>
            <a:cxnLst/>
            <a:rect l="l" t="t" r="r" b="b"/>
            <a:pathLst>
              <a:path w="4600368" h="1552624">
                <a:moveTo>
                  <a:pt x="0" y="0"/>
                </a:moveTo>
                <a:lnTo>
                  <a:pt x="4600367" y="0"/>
                </a:lnTo>
                <a:lnTo>
                  <a:pt x="4600367" y="1552624"/>
                </a:lnTo>
                <a:lnTo>
                  <a:pt x="0" y="1552624"/>
                </a:lnTo>
                <a:lnTo>
                  <a:pt x="0" y="0"/>
                </a:lnTo>
                <a:close/>
              </a:path>
            </a:pathLst>
          </a:custGeom>
          <a:blipFill>
            <a:blip r:embed="rId2"/>
            <a:stretch>
              <a:fillRect/>
            </a:stretch>
          </a:blipFill>
        </p:spPr>
        <p:txBody>
          <a:bodyPr/>
          <a:lstStyle/>
          <a:p>
            <a:endParaRPr lang="en-VN"/>
          </a:p>
        </p:txBody>
      </p:sp>
      <p:sp>
        <p:nvSpPr>
          <p:cNvPr id="3" name="Freeform 3"/>
          <p:cNvSpPr/>
          <p:nvPr/>
        </p:nvSpPr>
        <p:spPr>
          <a:xfrm>
            <a:off x="1934474" y="6299282"/>
            <a:ext cx="4600368" cy="1552624"/>
          </a:xfrm>
          <a:custGeom>
            <a:avLst/>
            <a:gdLst/>
            <a:ahLst/>
            <a:cxnLst/>
            <a:rect l="l" t="t" r="r" b="b"/>
            <a:pathLst>
              <a:path w="4600368" h="1552624">
                <a:moveTo>
                  <a:pt x="0" y="0"/>
                </a:moveTo>
                <a:lnTo>
                  <a:pt x="4600367" y="0"/>
                </a:lnTo>
                <a:lnTo>
                  <a:pt x="4600367" y="1552624"/>
                </a:lnTo>
                <a:lnTo>
                  <a:pt x="0" y="1552624"/>
                </a:lnTo>
                <a:lnTo>
                  <a:pt x="0" y="0"/>
                </a:lnTo>
                <a:close/>
              </a:path>
            </a:pathLst>
          </a:custGeom>
          <a:blipFill>
            <a:blip r:embed="rId2"/>
            <a:stretch>
              <a:fillRect/>
            </a:stretch>
          </a:blipFill>
        </p:spPr>
        <p:txBody>
          <a:bodyPr/>
          <a:lstStyle/>
          <a:p>
            <a:endParaRPr lang="en-VN"/>
          </a:p>
        </p:txBody>
      </p:sp>
      <p:sp>
        <p:nvSpPr>
          <p:cNvPr id="4" name="Freeform 4"/>
          <p:cNvSpPr/>
          <p:nvPr/>
        </p:nvSpPr>
        <p:spPr>
          <a:xfrm>
            <a:off x="8743357" y="2519113"/>
            <a:ext cx="6898714" cy="2951454"/>
          </a:xfrm>
          <a:custGeom>
            <a:avLst/>
            <a:gdLst/>
            <a:ahLst/>
            <a:cxnLst/>
            <a:rect l="l" t="t" r="r" b="b"/>
            <a:pathLst>
              <a:path w="6898714" h="2951454">
                <a:moveTo>
                  <a:pt x="0" y="0"/>
                </a:moveTo>
                <a:lnTo>
                  <a:pt x="6898714" y="0"/>
                </a:lnTo>
                <a:lnTo>
                  <a:pt x="6898714" y="2951455"/>
                </a:lnTo>
                <a:lnTo>
                  <a:pt x="0" y="2951455"/>
                </a:lnTo>
                <a:lnTo>
                  <a:pt x="0" y="0"/>
                </a:lnTo>
                <a:close/>
              </a:path>
            </a:pathLst>
          </a:custGeom>
          <a:blipFill>
            <a:blip r:embed="rId3"/>
            <a:stretch>
              <a:fillRect t="-31549"/>
            </a:stretch>
          </a:blipFill>
        </p:spPr>
        <p:txBody>
          <a:bodyPr/>
          <a:lstStyle/>
          <a:p>
            <a:endParaRPr lang="en-VN"/>
          </a:p>
        </p:txBody>
      </p:sp>
      <p:sp>
        <p:nvSpPr>
          <p:cNvPr id="5" name="Freeform 5"/>
          <p:cNvSpPr/>
          <p:nvPr/>
        </p:nvSpPr>
        <p:spPr>
          <a:xfrm>
            <a:off x="9144000" y="6123886"/>
            <a:ext cx="7746133" cy="2252314"/>
          </a:xfrm>
          <a:custGeom>
            <a:avLst/>
            <a:gdLst/>
            <a:ahLst/>
            <a:cxnLst/>
            <a:rect l="l" t="t" r="r" b="b"/>
            <a:pathLst>
              <a:path w="7746133" h="2252314">
                <a:moveTo>
                  <a:pt x="0" y="0"/>
                </a:moveTo>
                <a:lnTo>
                  <a:pt x="7746133" y="0"/>
                </a:lnTo>
                <a:lnTo>
                  <a:pt x="7746133" y="2252314"/>
                </a:lnTo>
                <a:lnTo>
                  <a:pt x="0" y="2252314"/>
                </a:lnTo>
                <a:lnTo>
                  <a:pt x="0" y="0"/>
                </a:lnTo>
                <a:close/>
              </a:path>
            </a:pathLst>
          </a:custGeom>
          <a:blipFill>
            <a:blip r:embed="rId4"/>
            <a:stretch>
              <a:fillRect/>
            </a:stretch>
          </a:blipFill>
        </p:spPr>
        <p:txBody>
          <a:bodyPr/>
          <a:lstStyle/>
          <a:p>
            <a:endParaRPr lang="en-VN"/>
          </a:p>
        </p:txBody>
      </p:sp>
      <p:sp>
        <p:nvSpPr>
          <p:cNvPr id="6" name="TextBox 6"/>
          <p:cNvSpPr txBox="1"/>
          <p:nvPr/>
        </p:nvSpPr>
        <p:spPr>
          <a:xfrm>
            <a:off x="788132" y="616406"/>
            <a:ext cx="15910451" cy="1390650"/>
          </a:xfrm>
          <a:prstGeom prst="rect">
            <a:avLst/>
          </a:prstGeom>
        </p:spPr>
        <p:txBody>
          <a:bodyPr lIns="0" tIns="0" rIns="0" bIns="0" rtlCol="0" anchor="t">
            <a:spAutoFit/>
          </a:bodyPr>
          <a:lstStyle/>
          <a:p>
            <a:pPr>
              <a:lnSpc>
                <a:spcPts val="11004"/>
              </a:lnSpc>
            </a:pPr>
            <a:r>
              <a:rPr lang="en-US" sz="9170">
                <a:solidFill>
                  <a:srgbClr val="1C1D20"/>
                </a:solidFill>
                <a:latin typeface="Noto Serif Bold"/>
              </a:rPr>
              <a:t>Distance Measure</a:t>
            </a:r>
          </a:p>
        </p:txBody>
      </p:sp>
      <p:sp>
        <p:nvSpPr>
          <p:cNvPr id="7" name="TextBox 7"/>
          <p:cNvSpPr txBox="1"/>
          <p:nvPr/>
        </p:nvSpPr>
        <p:spPr>
          <a:xfrm>
            <a:off x="1934474" y="3819583"/>
            <a:ext cx="4600368" cy="596900"/>
          </a:xfrm>
          <a:prstGeom prst="rect">
            <a:avLst/>
          </a:prstGeom>
        </p:spPr>
        <p:txBody>
          <a:bodyPr lIns="0" tIns="0" rIns="0" bIns="0" rtlCol="0" anchor="t">
            <a:spAutoFit/>
          </a:bodyPr>
          <a:lstStyle/>
          <a:p>
            <a:pPr algn="ctr">
              <a:lnSpc>
                <a:spcPts val="4900"/>
              </a:lnSpc>
            </a:pPr>
            <a:r>
              <a:rPr lang="en-US" sz="3500">
                <a:solidFill>
                  <a:srgbClr val="1C1D20"/>
                </a:solidFill>
                <a:latin typeface="Noto Serif Bold"/>
              </a:rPr>
              <a:t>Euclidean</a:t>
            </a:r>
          </a:p>
        </p:txBody>
      </p:sp>
      <p:sp>
        <p:nvSpPr>
          <p:cNvPr id="8" name="TextBox 8"/>
          <p:cNvSpPr txBox="1"/>
          <p:nvPr/>
        </p:nvSpPr>
        <p:spPr>
          <a:xfrm>
            <a:off x="1934474" y="6743807"/>
            <a:ext cx="4600368" cy="596900"/>
          </a:xfrm>
          <a:prstGeom prst="rect">
            <a:avLst/>
          </a:prstGeom>
        </p:spPr>
        <p:txBody>
          <a:bodyPr lIns="0" tIns="0" rIns="0" bIns="0" rtlCol="0" anchor="t">
            <a:spAutoFit/>
          </a:bodyPr>
          <a:lstStyle/>
          <a:p>
            <a:pPr algn="ctr">
              <a:lnSpc>
                <a:spcPts val="4900"/>
              </a:lnSpc>
            </a:pPr>
            <a:r>
              <a:rPr lang="en-US" sz="3500">
                <a:solidFill>
                  <a:srgbClr val="1C1D20"/>
                </a:solidFill>
                <a:latin typeface="Noto Serif Bold"/>
              </a:rPr>
              <a:t>Manhattan </a:t>
            </a:r>
          </a:p>
        </p:txBody>
      </p:sp>
      <p:sp>
        <p:nvSpPr>
          <p:cNvPr id="9" name="Freeform 9"/>
          <p:cNvSpPr/>
          <p:nvPr/>
        </p:nvSpPr>
        <p:spPr>
          <a:xfrm>
            <a:off x="15512481" y="485285"/>
            <a:ext cx="2372204" cy="1310643"/>
          </a:xfrm>
          <a:custGeom>
            <a:avLst/>
            <a:gdLst/>
            <a:ahLst/>
            <a:cxnLst/>
            <a:rect l="l" t="t" r="r" b="b"/>
            <a:pathLst>
              <a:path w="2372204" h="1310643">
                <a:moveTo>
                  <a:pt x="0" y="0"/>
                </a:moveTo>
                <a:lnTo>
                  <a:pt x="2372204" y="0"/>
                </a:lnTo>
                <a:lnTo>
                  <a:pt x="2372204" y="1310643"/>
                </a:lnTo>
                <a:lnTo>
                  <a:pt x="0" y="1310643"/>
                </a:lnTo>
                <a:lnTo>
                  <a:pt x="0" y="0"/>
                </a:lnTo>
                <a:close/>
              </a:path>
            </a:pathLst>
          </a:custGeom>
          <a:blipFill>
            <a:blip r:embed="rId5"/>
            <a:stretch>
              <a:fillRect/>
            </a:stretch>
          </a:blipFill>
        </p:spPr>
        <p:txBody>
          <a:bodyPr/>
          <a:lstStyle/>
          <a:p>
            <a:endParaRPr lang="en-V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2338</Words>
  <Application>Microsoft Macintosh PowerPoint</Application>
  <PresentationFormat>Custom</PresentationFormat>
  <Paragraphs>228</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Arimo Bold</vt:lpstr>
      <vt:lpstr>Fredoka One Bold</vt:lpstr>
      <vt:lpstr>Noto Serif</vt:lpstr>
      <vt:lpstr>Arial</vt:lpstr>
      <vt:lpstr>Noto Serif Bold</vt:lpstr>
      <vt:lpstr>Calibri</vt:lpstr>
      <vt:lpstr>Helveticish Bold</vt:lpstr>
      <vt:lpstr>Fredoka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cp:lastModifiedBy>Đạt Nguyễn</cp:lastModifiedBy>
  <cp:revision>2</cp:revision>
  <dcterms:created xsi:type="dcterms:W3CDTF">2006-08-16T00:00:00Z</dcterms:created>
  <dcterms:modified xsi:type="dcterms:W3CDTF">2023-10-30T03:55:36Z</dcterms:modified>
  <dc:identifier>DAFyC9RKBaw</dc:identifier>
</cp:coreProperties>
</file>